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Montserrat Light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92">
          <p15:clr>
            <a:srgbClr val="9AA0A6"/>
          </p15:clr>
        </p15:guide>
        <p15:guide id="4" pos="59">
          <p15:clr>
            <a:srgbClr val="9AA0A6"/>
          </p15:clr>
        </p15:guide>
        <p15:guide id="5" pos="1348">
          <p15:clr>
            <a:srgbClr val="9AA0A6"/>
          </p15:clr>
        </p15:guide>
        <p15:guide id="6" orient="horz" pos="77">
          <p15:clr>
            <a:srgbClr val="9AA0A6"/>
          </p15:clr>
        </p15:guide>
        <p15:guide id="7" orient="horz" pos="687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4" roundtripDataSignature="AMtx7mhUyHVptSGIvelrMdSy6hxh1POK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992" orient="horz"/>
        <p:guide pos="59"/>
        <p:guide pos="1348"/>
        <p:guide pos="77" orient="horz"/>
        <p:guide pos="68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MontserratLight-italic.fntdata"/><Relationship Id="rId27" Type="http://schemas.openxmlformats.org/officeDocument/2006/relationships/font" Target="fonts/Montserrat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Main comments: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more graphs and pictures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clarity on industrial emissions covered by FA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Add in EC proposal, and NGO asks (perhaps one slide at the end of each section on EC proposal for those elements and CAN E reaction)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There is a cap, below that there the possibility of trading (between operators and/or financial intermediaries)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Cap can be exceeded by emissions in any given year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3ad766b90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113ad766b9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Cap has never been ‘stringent’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3ad766b90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13ad766b9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Annual decrease: is internalised by operators: carbon prices will increase decarbonisation efforts knowing the cap decreases and price as expected to increase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3ad766b90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113ad766b9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Illustrate: still could be emissions under a zero emission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3ad766b90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13ad766b9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3ad766b90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113ad766b9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zione - Red">
  <p:cSld name="BLANK_2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o 6">
  <p:cSld name="TITLE_2_1_1_1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title"/>
          </p:nvPr>
        </p:nvSpPr>
        <p:spPr>
          <a:xfrm>
            <a:off x="481925" y="163750"/>
            <a:ext cx="3468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2" type="title"/>
          </p:nvPr>
        </p:nvSpPr>
        <p:spPr>
          <a:xfrm>
            <a:off x="481925" y="4690607"/>
            <a:ext cx="3468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700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150750" y="183200"/>
            <a:ext cx="394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23" name="Google Shape;23;p24"/>
          <p:cNvSpPr txBox="1"/>
          <p:nvPr>
            <p:ph idx="3" type="sldNum"/>
          </p:nvPr>
        </p:nvSpPr>
        <p:spPr>
          <a:xfrm>
            <a:off x="21641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24"/>
          <p:cNvSpPr txBox="1"/>
          <p:nvPr>
            <p:ph idx="4" type="sldNum"/>
          </p:nvPr>
        </p:nvSpPr>
        <p:spPr>
          <a:xfrm>
            <a:off x="557725" y="1485775"/>
            <a:ext cx="2058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TITOLO 1</a:t>
            </a:r>
            <a:endParaRPr/>
          </a:p>
        </p:txBody>
      </p:sp>
      <p:sp>
        <p:nvSpPr>
          <p:cNvPr id="25" name="Google Shape;25;p24"/>
          <p:cNvSpPr txBox="1"/>
          <p:nvPr>
            <p:ph idx="5" type="sldNum"/>
          </p:nvPr>
        </p:nvSpPr>
        <p:spPr>
          <a:xfrm>
            <a:off x="550150" y="1857475"/>
            <a:ext cx="2065800" cy="18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Paragrafo di testo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" name="Google Shape;26;p24"/>
          <p:cNvSpPr txBox="1"/>
          <p:nvPr>
            <p:ph idx="6" type="sldNum"/>
          </p:nvPr>
        </p:nvSpPr>
        <p:spPr>
          <a:xfrm>
            <a:off x="3546637" y="1485775"/>
            <a:ext cx="2058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12B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12B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12B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12B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12B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12B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12B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12B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12B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TITOLO 2</a:t>
            </a:r>
            <a:endParaRPr/>
          </a:p>
        </p:txBody>
      </p:sp>
      <p:sp>
        <p:nvSpPr>
          <p:cNvPr id="27" name="Google Shape;27;p24"/>
          <p:cNvSpPr txBox="1"/>
          <p:nvPr>
            <p:ph idx="7" type="sldNum"/>
          </p:nvPr>
        </p:nvSpPr>
        <p:spPr>
          <a:xfrm>
            <a:off x="3539063" y="1857475"/>
            <a:ext cx="2065800" cy="18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Paragrafo di testo</a:t>
            </a:r>
            <a:endParaRPr/>
          </a:p>
        </p:txBody>
      </p:sp>
      <p:sp>
        <p:nvSpPr>
          <p:cNvPr id="28" name="Google Shape;28;p24"/>
          <p:cNvSpPr txBox="1"/>
          <p:nvPr>
            <p:ph idx="8" type="sldNum"/>
          </p:nvPr>
        </p:nvSpPr>
        <p:spPr>
          <a:xfrm>
            <a:off x="6535537" y="1485775"/>
            <a:ext cx="2058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TITOLO 3</a:t>
            </a:r>
            <a:endParaRPr/>
          </a:p>
        </p:txBody>
      </p:sp>
      <p:sp>
        <p:nvSpPr>
          <p:cNvPr id="29" name="Google Shape;29;p24"/>
          <p:cNvSpPr txBox="1"/>
          <p:nvPr>
            <p:ph idx="9" type="sldNum"/>
          </p:nvPr>
        </p:nvSpPr>
        <p:spPr>
          <a:xfrm>
            <a:off x="6527963" y="1857475"/>
            <a:ext cx="2065800" cy="18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Paragrafo di testo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6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481925" y="4690607"/>
            <a:ext cx="3468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700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21641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09E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" y="-9450"/>
            <a:ext cx="9153300" cy="51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438825" y="1349250"/>
            <a:ext cx="7132500" cy="12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4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b="1" lang="en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Innovation Fund</a:t>
            </a:r>
            <a:endParaRPr b="1" i="0" sz="34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8003" l="0" r="0" t="8003"/>
          <a:stretch/>
        </p:blipFill>
        <p:spPr>
          <a:xfrm>
            <a:off x="93375" y="122699"/>
            <a:ext cx="2047051" cy="9680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/>
          <p:nvPr/>
        </p:nvSpPr>
        <p:spPr>
          <a:xfrm>
            <a:off x="438825" y="2428575"/>
            <a:ext cx="73917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Agnese Ruggiero </a:t>
            </a:r>
            <a:r>
              <a:rPr b="1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(Carbon Market Watch)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462900" y="4489535"/>
            <a:ext cx="43050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DATE 11/02/2022</a:t>
            </a:r>
            <a:endParaRPr b="1" i="0" sz="10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/>
          <p:nvPr/>
        </p:nvSpPr>
        <p:spPr>
          <a:xfrm>
            <a:off x="399375" y="609650"/>
            <a:ext cx="6822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What is the Innovation Fund?</a:t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8"/>
          <p:cNvSpPr txBox="1"/>
          <p:nvPr/>
        </p:nvSpPr>
        <p:spPr>
          <a:xfrm>
            <a:off x="399375" y="1032300"/>
            <a:ext cx="77226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ETS Innovation Fund is one of the two funding mechanisms included in the ETS Directive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 European Fund dedicated to supporting the </a:t>
            </a:r>
            <a:r>
              <a:rPr b="1"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demonstration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b="1"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innovative low-carbon technologies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8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fmla="val 10800000" name="adj1"/>
              <a:gd fmla="val 16200000" name="adj2"/>
            </a:avLst>
          </a:prstGeom>
          <a:solidFill>
            <a:srgbClr val="2AC6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C9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" sz="700" u="none" cap="none" strike="noStrik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b="1" i="0" sz="7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rPr>
              <a:t>The EU ETS cap</a:t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/>
          <p:nvPr/>
        </p:nvSpPr>
        <p:spPr>
          <a:xfrm>
            <a:off x="399375" y="609650"/>
            <a:ext cx="6639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How it is funded?</a:t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381550" y="1444825"/>
            <a:ext cx="72666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revenues for the Innovation Fund come from the auctioning of 450 million EU ETS allowances between 2020 and 2030 + any unspent funds from the NER300 programme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actual amount of resources depends on the carbon price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55 EUR/t = 27.5 billion EUR (over 10 years)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399375" y="969413"/>
            <a:ext cx="6639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9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fmla="val 10800000" name="adj1"/>
              <a:gd fmla="val 16200000" name="adj2"/>
            </a:avLst>
          </a:prstGeom>
          <a:solidFill>
            <a:srgbClr val="00C9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" sz="7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b="1" i="0" sz="7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481925" y="163750"/>
            <a:ext cx="3468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Here the title of the section</a:t>
            </a:r>
            <a:endParaRPr b="0" i="0" sz="700" u="none" cap="none" strike="noStrike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" name="Google Shape;94;p9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rPr>
              <a:t>The EU ETS cap</a:t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9"/>
          <p:cNvSpPr txBox="1"/>
          <p:nvPr/>
        </p:nvSpPr>
        <p:spPr>
          <a:xfrm>
            <a:off x="150750" y="183200"/>
            <a:ext cx="394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01.</a:t>
            </a:r>
            <a:endParaRPr b="1" i="0" sz="9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3ad766b90_0_29"/>
          <p:cNvSpPr txBox="1"/>
          <p:nvPr/>
        </p:nvSpPr>
        <p:spPr>
          <a:xfrm>
            <a:off x="399375" y="609650"/>
            <a:ext cx="6639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What does it fund? </a:t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1" name="Google Shape;101;g113ad766b90_0_29"/>
          <p:cNvSpPr txBox="1"/>
          <p:nvPr/>
        </p:nvSpPr>
        <p:spPr>
          <a:xfrm>
            <a:off x="381550" y="1444825"/>
            <a:ext cx="76203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68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IF funds large-scale and small-scale projects focusing on: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Innovative </a:t>
            </a: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low-carbon technologies 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processes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energy-intensive industries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including products substituting carbon-intensive ones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capture and utilisation (</a:t>
            </a: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CCU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 and operation of </a:t>
            </a: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capture and storage 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(CCS)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Innovative </a:t>
            </a: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renewable energy 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storage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g113ad766b90_0_29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fmla="val 10800000" name="adj1"/>
              <a:gd fmla="val 16200000" name="adj2"/>
            </a:avLst>
          </a:prstGeom>
          <a:solidFill>
            <a:srgbClr val="00C9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13ad766b90_0_29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" sz="7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b="1" i="0" sz="7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g113ad766b90_0_29"/>
          <p:cNvSpPr txBox="1"/>
          <p:nvPr/>
        </p:nvSpPr>
        <p:spPr>
          <a:xfrm>
            <a:off x="481925" y="163750"/>
            <a:ext cx="3468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Here the title of the section</a:t>
            </a:r>
            <a:endParaRPr b="0" i="0" sz="700" u="none" cap="none" strike="noStrike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g113ad766b90_0_29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rPr>
              <a:t>The EU ETS cap</a:t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g113ad766b90_0_29"/>
          <p:cNvSpPr txBox="1"/>
          <p:nvPr/>
        </p:nvSpPr>
        <p:spPr>
          <a:xfrm>
            <a:off x="150750" y="183200"/>
            <a:ext cx="394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01.</a:t>
            </a:r>
            <a:endParaRPr b="1" i="0" sz="9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3ad766b90_0_41"/>
          <p:cNvSpPr txBox="1"/>
          <p:nvPr/>
        </p:nvSpPr>
        <p:spPr>
          <a:xfrm>
            <a:off x="399375" y="609650"/>
            <a:ext cx="6639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How are project selected </a:t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g113ad766b90_0_41"/>
          <p:cNvSpPr txBox="1"/>
          <p:nvPr/>
        </p:nvSpPr>
        <p:spPr>
          <a:xfrm>
            <a:off x="381550" y="1444836"/>
            <a:ext cx="68220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Small-scale projects = eligible costs &lt; 7.5 million EUR are selected through a simplified procedure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Large-scale projects = eligible costs &gt; 7.5 million EUR are selected through a 2-stage application procedure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 criteria: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Effectiveness of GHG emission avoidance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 of innovation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maturity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Scalability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efficiency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g113ad766b90_0_41"/>
          <p:cNvSpPr txBox="1"/>
          <p:nvPr/>
        </p:nvSpPr>
        <p:spPr>
          <a:xfrm>
            <a:off x="399375" y="969413"/>
            <a:ext cx="6639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is it changed?</a:t>
            </a:r>
            <a:endParaRPr b="0" i="0" sz="14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" name="Google Shape;114;g113ad766b90_0_41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fmla="val 10800000" name="adj1"/>
              <a:gd fmla="val 16200000" name="adj2"/>
            </a:avLst>
          </a:prstGeom>
          <a:solidFill>
            <a:srgbClr val="00C9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13ad766b90_0_41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" sz="7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b="1" i="0" sz="7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g113ad766b90_0_41"/>
          <p:cNvSpPr txBox="1"/>
          <p:nvPr/>
        </p:nvSpPr>
        <p:spPr>
          <a:xfrm>
            <a:off x="481925" y="163750"/>
            <a:ext cx="3468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Here the title of the section</a:t>
            </a:r>
            <a:endParaRPr b="0" i="0" sz="700" u="none" cap="none" strike="noStrike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g113ad766b90_0_41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rPr>
              <a:t>The EU ETS cap</a:t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g113ad766b90_0_41"/>
          <p:cNvSpPr txBox="1"/>
          <p:nvPr/>
        </p:nvSpPr>
        <p:spPr>
          <a:xfrm>
            <a:off x="150750" y="183200"/>
            <a:ext cx="394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01.</a:t>
            </a:r>
            <a:endParaRPr b="1" i="0" sz="9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3ad766b90_0_52"/>
          <p:cNvSpPr txBox="1"/>
          <p:nvPr/>
        </p:nvSpPr>
        <p:spPr>
          <a:xfrm>
            <a:off x="399375" y="609650"/>
            <a:ext cx="6639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Financing and Implementation</a:t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g113ad766b90_0_52"/>
          <p:cNvSpPr txBox="1"/>
          <p:nvPr/>
        </p:nvSpPr>
        <p:spPr>
          <a:xfrm>
            <a:off x="399375" y="1090636"/>
            <a:ext cx="68220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is given in forms of grants covering up to </a:t>
            </a: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of the additional capital and operational costs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large-scale projects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Commission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the overall </a:t>
            </a: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Fund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is ultimately responsible for the selection of the projects that will be funded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states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consulted on the list of pre-selected projects before grants are awarded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13ad766b90_0_52"/>
          <p:cNvSpPr txBox="1"/>
          <p:nvPr/>
        </p:nvSpPr>
        <p:spPr>
          <a:xfrm>
            <a:off x="864250" y="946913"/>
            <a:ext cx="6639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g113ad766b90_0_52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fmla="val 10800000" name="adj1"/>
              <a:gd fmla="val 16200000" name="adj2"/>
            </a:avLst>
          </a:prstGeom>
          <a:solidFill>
            <a:srgbClr val="00C9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13ad766b90_0_52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" sz="7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b="1" i="0" sz="7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" name="Google Shape;128;g113ad766b90_0_52"/>
          <p:cNvSpPr txBox="1"/>
          <p:nvPr/>
        </p:nvSpPr>
        <p:spPr>
          <a:xfrm>
            <a:off x="481925" y="163750"/>
            <a:ext cx="3468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Here the title of the section</a:t>
            </a:r>
            <a:endParaRPr b="0" i="0" sz="700" u="none" cap="none" strike="noStrike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g113ad766b90_0_52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rPr>
              <a:t>The EU ETS cap</a:t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g113ad766b90_0_52"/>
          <p:cNvSpPr txBox="1"/>
          <p:nvPr/>
        </p:nvSpPr>
        <p:spPr>
          <a:xfrm>
            <a:off x="150750" y="183200"/>
            <a:ext cx="394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01.</a:t>
            </a:r>
            <a:endParaRPr b="1" i="0" sz="9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3ad766b90_0_77"/>
          <p:cNvSpPr txBox="1"/>
          <p:nvPr/>
        </p:nvSpPr>
        <p:spPr>
          <a:xfrm>
            <a:off x="399375" y="609650"/>
            <a:ext cx="6639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First large stage Call</a:t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g113ad766b90_0_77"/>
          <p:cNvSpPr txBox="1"/>
          <p:nvPr/>
        </p:nvSpPr>
        <p:spPr>
          <a:xfrm>
            <a:off x="381550" y="1444836"/>
            <a:ext cx="68220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7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Size: 1 billion EUR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received: 311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amount requested: 21.7 billion EUR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CO2 emissions to be reduced: 1.2 billion tonnes </a:t>
            </a:r>
            <a:endParaRPr b="1" sz="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g113ad766b90_0_77"/>
          <p:cNvSpPr txBox="1"/>
          <p:nvPr/>
        </p:nvSpPr>
        <p:spPr>
          <a:xfrm>
            <a:off x="399375" y="969413"/>
            <a:ext cx="6639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it change?</a:t>
            </a:r>
            <a:endParaRPr b="0" i="0" sz="14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8" name="Google Shape;138;g113ad766b90_0_77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fmla="val 10800000" name="adj1"/>
              <a:gd fmla="val 16200000" name="adj2"/>
            </a:avLst>
          </a:prstGeom>
          <a:solidFill>
            <a:srgbClr val="00C9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13ad766b90_0_77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" sz="7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b="1" i="0" sz="7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Google Shape;140;g113ad766b90_0_77"/>
          <p:cNvSpPr txBox="1"/>
          <p:nvPr/>
        </p:nvSpPr>
        <p:spPr>
          <a:xfrm>
            <a:off x="481925" y="163750"/>
            <a:ext cx="3468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Here the title of the section</a:t>
            </a:r>
            <a:endParaRPr b="0" i="0" sz="700" u="none" cap="none" strike="noStrike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g113ad766b90_0_77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rPr>
              <a:t>The EU ETS cap</a:t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g113ad766b90_0_77"/>
          <p:cNvSpPr txBox="1"/>
          <p:nvPr/>
        </p:nvSpPr>
        <p:spPr>
          <a:xfrm>
            <a:off x="150750" y="183200"/>
            <a:ext cx="394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01.</a:t>
            </a:r>
            <a:endParaRPr b="1" i="0" sz="9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3ad766b90_0_64"/>
          <p:cNvSpPr txBox="1"/>
          <p:nvPr/>
        </p:nvSpPr>
        <p:spPr>
          <a:xfrm>
            <a:off x="399375" y="609650"/>
            <a:ext cx="6639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8" name="Google Shape;148;g113ad766b90_0_64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fmla="val 10800000" name="adj1"/>
              <a:gd fmla="val 16200000" name="adj2"/>
            </a:avLst>
          </a:prstGeom>
          <a:solidFill>
            <a:srgbClr val="00C9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13ad766b90_0_64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" sz="7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b="1" i="0" sz="7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g113ad766b90_0_64"/>
          <p:cNvSpPr txBox="1"/>
          <p:nvPr/>
        </p:nvSpPr>
        <p:spPr>
          <a:xfrm>
            <a:off x="481925" y="163750"/>
            <a:ext cx="3468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Here the title of the section</a:t>
            </a:r>
            <a:endParaRPr b="0" i="0" sz="700" u="none" cap="none" strike="noStrike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g113ad766b90_0_64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700" u="none" cap="none" strike="noStrike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rPr>
              <a:t>The EU ETS cap</a:t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g113ad766b90_0_64"/>
          <p:cNvSpPr txBox="1"/>
          <p:nvPr/>
        </p:nvSpPr>
        <p:spPr>
          <a:xfrm>
            <a:off x="150750" y="183200"/>
            <a:ext cx="394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01.</a:t>
            </a:r>
            <a:endParaRPr b="1" i="0" sz="900" u="none" cap="none" strike="noStrik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A picture containing map&#10;&#10;Description automatically generated" id="153" name="Google Shape;153;g113ad766b90_0_64"/>
          <p:cNvPicPr preferRelativeResize="0"/>
          <p:nvPr/>
        </p:nvPicPr>
        <p:blipFill rotWithShape="1">
          <a:blip r:embed="rId3">
            <a:alphaModFix/>
          </a:blip>
          <a:srcRect b="418" l="0" r="0" t="0"/>
          <a:stretch/>
        </p:blipFill>
        <p:spPr>
          <a:xfrm>
            <a:off x="195725" y="344900"/>
            <a:ext cx="8035675" cy="45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