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
      <p:font typeface="Montserrat ExtraBold"/>
      <p:bold r:id="rId29"/>
      <p:boldItalic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992">
          <p15:clr>
            <a:srgbClr val="9AA0A6"/>
          </p15:clr>
        </p15:guide>
        <p15:guide id="4" pos="59">
          <p15:clr>
            <a:srgbClr val="9AA0A6"/>
          </p15:clr>
        </p15:guide>
        <p15:guide id="5" pos="1348">
          <p15:clr>
            <a:srgbClr val="9AA0A6"/>
          </p15:clr>
        </p15:guide>
        <p15:guide id="6" orient="horz" pos="77">
          <p15:clr>
            <a:srgbClr val="9AA0A6"/>
          </p15:clr>
        </p15:guide>
        <p15:guide id="7" orient="horz" pos="687">
          <p15:clr>
            <a:srgbClr val="9AA0A6"/>
          </p15:clr>
        </p15:guide>
      </p15:sldGuideLst>
    </p:ext>
    <p:ext uri="http://customooxmlschemas.google.com/">
      <go:slidesCustomData xmlns:go="http://customooxmlschemas.google.com/" r:id="rId33" roundtripDataSignature="AMtx7mhO94mPXRxbTmjsdhMAnn6JQLdi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992" orient="horz"/>
        <p:guide pos="59"/>
        <p:guide pos="1348"/>
        <p:guide pos="77" orient="horz"/>
        <p:guide pos="68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MontserratExtraBold-boldItalic.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Main comments: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more graphs and pictures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clarity on industrial emissions covered by FA</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Add in EC proposal, and NGO asks (perhaps one slide at the end of each section on EC proposal for those elements and CAN E reaction)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 is a cap, below that there the possibility of trading (between operators and/or financial intermediaries)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Cap can be exceeded by emissions in any given year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3ad766b90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13ad766b90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Cap has never been ‘stringent’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3ad766b90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113ad766b90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Annual decrease: is internalised by operators: carbon prices will increase decarbonisation efforts knowing the cap decreases and price as expected to increase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3ad766b90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113ad766b90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Illustrate: still could be emissions under a zero emission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3ad766b90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13ad766b90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0" name="Google Shape;5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4" name="Google Shape;54;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 name="Google Shape;55;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6" name="Google Shape;5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9" name="Google Shape;5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2" name="Google Shape;62;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3" name="Google Shape;6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zione - Red">
  <p:cSld name="BLANK_2_1">
    <p:spTree>
      <p:nvGrpSpPr>
        <p:cNvPr id="17" name="Shape 17"/>
        <p:cNvGrpSpPr/>
        <p:nvPr/>
      </p:nvGrpSpPr>
      <p:grpSpPr>
        <a:xfrm>
          <a:off x="0" y="0"/>
          <a:ext cx="0" cy="0"/>
          <a:chOff x="0" y="0"/>
          <a:chExt cx="0" cy="0"/>
        </a:xfrm>
      </p:grpSpPr>
      <p:sp>
        <p:nvSpPr>
          <p:cNvPr id="18" name="Google Shape;1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o 6">
  <p:cSld name="TITLE_2_1_1_1_1_1">
    <p:spTree>
      <p:nvGrpSpPr>
        <p:cNvPr id="19" name="Shape 19"/>
        <p:cNvGrpSpPr/>
        <p:nvPr/>
      </p:nvGrpSpPr>
      <p:grpSpPr>
        <a:xfrm>
          <a:off x="0" y="0"/>
          <a:ext cx="0" cy="0"/>
          <a:chOff x="0" y="0"/>
          <a:chExt cx="0" cy="0"/>
        </a:xfrm>
      </p:grpSpPr>
      <p:sp>
        <p:nvSpPr>
          <p:cNvPr id="20" name="Google Shape;20;p24"/>
          <p:cNvSpPr txBox="1"/>
          <p:nvPr>
            <p:ph type="title"/>
          </p:nvPr>
        </p:nvSpPr>
        <p:spPr>
          <a:xfrm>
            <a:off x="481925" y="163750"/>
            <a:ext cx="3468300" cy="248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sz="700">
                <a:solidFill>
                  <a:srgbClr val="23293C"/>
                </a:solidFill>
                <a:latin typeface="Montserrat Medium"/>
                <a:ea typeface="Montserrat Medium"/>
                <a:cs typeface="Montserrat Medium"/>
                <a:sym typeface="Montserrat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24"/>
          <p:cNvSpPr txBox="1"/>
          <p:nvPr>
            <p:ph idx="2" type="title"/>
          </p:nvPr>
        </p:nvSpPr>
        <p:spPr>
          <a:xfrm>
            <a:off x="481925" y="4690607"/>
            <a:ext cx="3468300" cy="248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i="1" sz="700">
                <a:solidFill>
                  <a:srgbClr val="23293C"/>
                </a:solidFill>
                <a:latin typeface="Montserrat Medium"/>
                <a:ea typeface="Montserrat Medium"/>
                <a:cs typeface="Montserrat Medium"/>
                <a:sym typeface="Montserrat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4"/>
          <p:cNvSpPr txBox="1"/>
          <p:nvPr>
            <p:ph idx="12" type="sldNum"/>
          </p:nvPr>
        </p:nvSpPr>
        <p:spPr>
          <a:xfrm>
            <a:off x="150750" y="183200"/>
            <a:ext cx="394200" cy="2481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rgbClr val="003399"/>
                </a:solidFill>
                <a:latin typeface="Oswald"/>
                <a:ea typeface="Oswald"/>
                <a:cs typeface="Oswald"/>
                <a:sym typeface="Oswald"/>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rgbClr val="003399"/>
                </a:solidFill>
                <a:latin typeface="Oswald"/>
                <a:ea typeface="Oswald"/>
                <a:cs typeface="Oswald"/>
                <a:sym typeface="Oswald"/>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rgbClr val="003399"/>
                </a:solidFill>
                <a:latin typeface="Oswald"/>
                <a:ea typeface="Oswald"/>
                <a:cs typeface="Oswald"/>
                <a:sym typeface="Oswald"/>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rgbClr val="003399"/>
                </a:solidFill>
                <a:latin typeface="Oswald"/>
                <a:ea typeface="Oswald"/>
                <a:cs typeface="Oswald"/>
                <a:sym typeface="Oswald"/>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rgbClr val="003399"/>
                </a:solidFill>
                <a:latin typeface="Oswald"/>
                <a:ea typeface="Oswald"/>
                <a:cs typeface="Oswald"/>
                <a:sym typeface="Oswald"/>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rgbClr val="003399"/>
                </a:solidFill>
                <a:latin typeface="Oswald"/>
                <a:ea typeface="Oswald"/>
                <a:cs typeface="Oswald"/>
                <a:sym typeface="Oswald"/>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rgbClr val="003399"/>
                </a:solidFill>
                <a:latin typeface="Oswald"/>
                <a:ea typeface="Oswald"/>
                <a:cs typeface="Oswald"/>
                <a:sym typeface="Oswald"/>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rgbClr val="003399"/>
                </a:solidFill>
                <a:latin typeface="Oswald"/>
                <a:ea typeface="Oswald"/>
                <a:cs typeface="Oswald"/>
                <a:sym typeface="Oswald"/>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rgbClr val="003399"/>
                </a:solidFill>
                <a:latin typeface="Oswald"/>
                <a:ea typeface="Oswald"/>
                <a:cs typeface="Oswald"/>
                <a:sym typeface="Oswald"/>
              </a:defRPr>
            </a:lvl9pPr>
          </a:lstStyle>
          <a:p>
            <a:pPr indent="0" lvl="0" marL="0" rtl="0" algn="ctr">
              <a:spcBef>
                <a:spcPts val="0"/>
              </a:spcBef>
              <a:spcAft>
                <a:spcPts val="0"/>
              </a:spcAft>
              <a:buNone/>
            </a:pPr>
            <a:r>
              <a:rPr lang="en"/>
              <a:t>01.</a:t>
            </a:r>
            <a:endParaRPr/>
          </a:p>
        </p:txBody>
      </p:sp>
      <p:sp>
        <p:nvSpPr>
          <p:cNvPr id="23" name="Google Shape;23;p24"/>
          <p:cNvSpPr txBox="1"/>
          <p:nvPr>
            <p:ph idx="3" type="sldNum"/>
          </p:nvPr>
        </p:nvSpPr>
        <p:spPr>
          <a:xfrm>
            <a:off x="216411" y="4688978"/>
            <a:ext cx="328800" cy="2481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24"/>
          <p:cNvSpPr txBox="1"/>
          <p:nvPr>
            <p:ph idx="4" type="sldNum"/>
          </p:nvPr>
        </p:nvSpPr>
        <p:spPr>
          <a:xfrm>
            <a:off x="557725" y="1485775"/>
            <a:ext cx="2058300" cy="371700"/>
          </a:xfrm>
          <a:prstGeom prst="rect">
            <a:avLst/>
          </a:prstGeom>
          <a:noFill/>
          <a:ln>
            <a:noFill/>
          </a:ln>
        </p:spPr>
        <p:txBody>
          <a:bodyPr anchorCtr="0" anchor="t" bIns="91425" lIns="91425" spcFirstLastPara="1" rIns="91425" wrap="square" tIns="91425">
            <a:norm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9pPr>
          </a:lstStyle>
          <a:p>
            <a:pPr indent="0" lvl="0" marL="0" rtl="0" algn="l">
              <a:spcBef>
                <a:spcPts val="0"/>
              </a:spcBef>
              <a:spcAft>
                <a:spcPts val="0"/>
              </a:spcAft>
              <a:buNone/>
            </a:pPr>
            <a:r>
              <a:rPr lang="en"/>
              <a:t>TITOLO 1</a:t>
            </a:r>
            <a:endParaRPr/>
          </a:p>
        </p:txBody>
      </p:sp>
      <p:sp>
        <p:nvSpPr>
          <p:cNvPr id="25" name="Google Shape;25;p24"/>
          <p:cNvSpPr txBox="1"/>
          <p:nvPr>
            <p:ph idx="5" type="sldNum"/>
          </p:nvPr>
        </p:nvSpPr>
        <p:spPr>
          <a:xfrm>
            <a:off x="550150" y="1857475"/>
            <a:ext cx="2065800" cy="1848900"/>
          </a:xfrm>
          <a:prstGeom prst="rect">
            <a:avLst/>
          </a:prstGeom>
          <a:noFill/>
          <a:ln>
            <a:noFill/>
          </a:ln>
        </p:spPr>
        <p:txBody>
          <a:bodyPr anchorCtr="0" anchor="t" bIns="91425" lIns="91425" spcFirstLastPara="1" rIns="91425" wrap="square" tIns="91425">
            <a:normAutofit/>
          </a:bodyPr>
          <a:lstStyle>
            <a:lvl1pPr indent="0" lvl="0"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1pPr>
            <a:lvl2pPr indent="0" lvl="1"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2pPr>
            <a:lvl3pPr indent="0" lvl="2"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3pPr>
            <a:lvl4pPr indent="0" lvl="3"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4pPr>
            <a:lvl5pPr indent="0" lvl="4"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5pPr>
            <a:lvl6pPr indent="0" lvl="5"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6pPr>
            <a:lvl7pPr indent="0" lvl="6"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7pPr>
            <a:lvl8pPr indent="0" lvl="7"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8pPr>
            <a:lvl9pPr indent="0" lvl="8"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9pPr>
          </a:lstStyle>
          <a:p>
            <a:pPr indent="0" lvl="0" marL="0" rtl="0" algn="l">
              <a:spcBef>
                <a:spcPts val="0"/>
              </a:spcBef>
              <a:spcAft>
                <a:spcPts val="0"/>
              </a:spcAft>
              <a:buNone/>
            </a:pPr>
            <a:r>
              <a:rPr lang="en"/>
              <a:t>Paragrafo di testo</a:t>
            </a:r>
            <a:endParaRPr/>
          </a:p>
          <a:p>
            <a:pPr indent="0" lvl="0" marL="0" rtl="0" algn="l">
              <a:spcBef>
                <a:spcPts val="0"/>
              </a:spcBef>
              <a:spcAft>
                <a:spcPts val="0"/>
              </a:spcAft>
              <a:buClr>
                <a:srgbClr val="000000"/>
              </a:buClr>
              <a:buSzPts val="1400"/>
              <a:buNone/>
            </a:pPr>
            <a:r>
              <a:t/>
            </a:r>
            <a:endParaRPr/>
          </a:p>
        </p:txBody>
      </p:sp>
      <p:sp>
        <p:nvSpPr>
          <p:cNvPr id="26" name="Google Shape;26;p24"/>
          <p:cNvSpPr txBox="1"/>
          <p:nvPr>
            <p:ph idx="6" type="sldNum"/>
          </p:nvPr>
        </p:nvSpPr>
        <p:spPr>
          <a:xfrm>
            <a:off x="3546637" y="1485775"/>
            <a:ext cx="2058300" cy="371700"/>
          </a:xfrm>
          <a:prstGeom prst="rect">
            <a:avLst/>
          </a:prstGeom>
          <a:noFill/>
          <a:ln>
            <a:noFill/>
          </a:ln>
        </p:spPr>
        <p:txBody>
          <a:bodyPr anchorCtr="0" anchor="t" bIns="91425" lIns="91425" spcFirstLastPara="1" rIns="91425" wrap="square" tIns="91425">
            <a:norm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F12B68"/>
                </a:solidFill>
                <a:latin typeface="Montserrat ExtraBold"/>
                <a:ea typeface="Montserrat ExtraBold"/>
                <a:cs typeface="Montserrat ExtraBold"/>
                <a:sym typeface="Montserrat ExtraBold"/>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F12B68"/>
                </a:solidFill>
                <a:latin typeface="Montserrat ExtraBold"/>
                <a:ea typeface="Montserrat ExtraBold"/>
                <a:cs typeface="Montserrat ExtraBold"/>
                <a:sym typeface="Montserrat ExtraBold"/>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F12B68"/>
                </a:solidFill>
                <a:latin typeface="Montserrat ExtraBold"/>
                <a:ea typeface="Montserrat ExtraBold"/>
                <a:cs typeface="Montserrat ExtraBold"/>
                <a:sym typeface="Montserrat ExtraBold"/>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F12B68"/>
                </a:solidFill>
                <a:latin typeface="Montserrat ExtraBold"/>
                <a:ea typeface="Montserrat ExtraBold"/>
                <a:cs typeface="Montserrat ExtraBold"/>
                <a:sym typeface="Montserrat ExtraBold"/>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F12B68"/>
                </a:solidFill>
                <a:latin typeface="Montserrat ExtraBold"/>
                <a:ea typeface="Montserrat ExtraBold"/>
                <a:cs typeface="Montserrat ExtraBold"/>
                <a:sym typeface="Montserrat ExtraBold"/>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F12B68"/>
                </a:solidFill>
                <a:latin typeface="Montserrat ExtraBold"/>
                <a:ea typeface="Montserrat ExtraBold"/>
                <a:cs typeface="Montserrat ExtraBold"/>
                <a:sym typeface="Montserrat ExtraBold"/>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F12B68"/>
                </a:solidFill>
                <a:latin typeface="Montserrat ExtraBold"/>
                <a:ea typeface="Montserrat ExtraBold"/>
                <a:cs typeface="Montserrat ExtraBold"/>
                <a:sym typeface="Montserrat ExtraBold"/>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F12B68"/>
                </a:solidFill>
                <a:latin typeface="Montserrat ExtraBold"/>
                <a:ea typeface="Montserrat ExtraBold"/>
                <a:cs typeface="Montserrat ExtraBold"/>
                <a:sym typeface="Montserrat ExtraBold"/>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F12B68"/>
                </a:solidFill>
                <a:latin typeface="Montserrat ExtraBold"/>
                <a:ea typeface="Montserrat ExtraBold"/>
                <a:cs typeface="Montserrat ExtraBold"/>
                <a:sym typeface="Montserrat ExtraBold"/>
              </a:defRPr>
            </a:lvl9pPr>
          </a:lstStyle>
          <a:p>
            <a:pPr indent="0" lvl="0" marL="0" rtl="0" algn="l">
              <a:spcBef>
                <a:spcPts val="0"/>
              </a:spcBef>
              <a:spcAft>
                <a:spcPts val="0"/>
              </a:spcAft>
              <a:buNone/>
            </a:pPr>
            <a:r>
              <a:rPr lang="en"/>
              <a:t>TITOLO 2</a:t>
            </a:r>
            <a:endParaRPr/>
          </a:p>
        </p:txBody>
      </p:sp>
      <p:sp>
        <p:nvSpPr>
          <p:cNvPr id="27" name="Google Shape;27;p24"/>
          <p:cNvSpPr txBox="1"/>
          <p:nvPr>
            <p:ph idx="7" type="sldNum"/>
          </p:nvPr>
        </p:nvSpPr>
        <p:spPr>
          <a:xfrm>
            <a:off x="3539063" y="1857475"/>
            <a:ext cx="2065800" cy="1848900"/>
          </a:xfrm>
          <a:prstGeom prst="rect">
            <a:avLst/>
          </a:prstGeom>
          <a:noFill/>
          <a:ln>
            <a:noFill/>
          </a:ln>
        </p:spPr>
        <p:txBody>
          <a:bodyPr anchorCtr="0" anchor="t" bIns="91425" lIns="91425" spcFirstLastPara="1" rIns="91425" wrap="square" tIns="91425">
            <a:normAutofit/>
          </a:bodyPr>
          <a:lstStyle>
            <a:lvl1pPr indent="0" lvl="0" marL="0" marR="0" algn="l">
              <a:lnSpc>
                <a:spcPct val="115000"/>
              </a:lnSpc>
              <a:spcBef>
                <a:spcPts val="0"/>
              </a:spcBef>
              <a:spcAft>
                <a:spcPts val="0"/>
              </a:spcAft>
              <a:buClr>
                <a:srgbClr val="000000"/>
              </a:buClr>
              <a:buSzPts val="1100"/>
              <a:buFont typeface="Arial"/>
              <a:buNone/>
              <a:defRPr b="0" i="0" sz="1100" u="none" cap="none" strike="noStrike">
                <a:solidFill>
                  <a:srgbClr val="23293C"/>
                </a:solidFill>
                <a:latin typeface="Montserrat Light"/>
                <a:ea typeface="Montserrat Light"/>
                <a:cs typeface="Montserrat Light"/>
                <a:sym typeface="Montserrat Light"/>
              </a:defRPr>
            </a:lvl1pPr>
            <a:lvl2pPr indent="0" lvl="1" marL="0" marR="0" algn="l">
              <a:lnSpc>
                <a:spcPct val="115000"/>
              </a:lnSpc>
              <a:spcBef>
                <a:spcPts val="0"/>
              </a:spcBef>
              <a:spcAft>
                <a:spcPts val="0"/>
              </a:spcAft>
              <a:buClr>
                <a:srgbClr val="000000"/>
              </a:buClr>
              <a:buSzPts val="1100"/>
              <a:buFont typeface="Arial"/>
              <a:buNone/>
              <a:defRPr b="0" i="0" sz="1100" u="none" cap="none" strike="noStrike">
                <a:solidFill>
                  <a:srgbClr val="23293C"/>
                </a:solidFill>
                <a:latin typeface="Montserrat Light"/>
                <a:ea typeface="Montserrat Light"/>
                <a:cs typeface="Montserrat Light"/>
                <a:sym typeface="Montserrat Light"/>
              </a:defRPr>
            </a:lvl2pPr>
            <a:lvl3pPr indent="0" lvl="2" marL="0" marR="0" algn="l">
              <a:lnSpc>
                <a:spcPct val="115000"/>
              </a:lnSpc>
              <a:spcBef>
                <a:spcPts val="0"/>
              </a:spcBef>
              <a:spcAft>
                <a:spcPts val="0"/>
              </a:spcAft>
              <a:buClr>
                <a:srgbClr val="000000"/>
              </a:buClr>
              <a:buSzPts val="1100"/>
              <a:buFont typeface="Arial"/>
              <a:buNone/>
              <a:defRPr b="0" i="0" sz="1100" u="none" cap="none" strike="noStrike">
                <a:solidFill>
                  <a:srgbClr val="23293C"/>
                </a:solidFill>
                <a:latin typeface="Montserrat Light"/>
                <a:ea typeface="Montserrat Light"/>
                <a:cs typeface="Montserrat Light"/>
                <a:sym typeface="Montserrat Light"/>
              </a:defRPr>
            </a:lvl3pPr>
            <a:lvl4pPr indent="0" lvl="3" marL="0" marR="0" algn="l">
              <a:lnSpc>
                <a:spcPct val="115000"/>
              </a:lnSpc>
              <a:spcBef>
                <a:spcPts val="0"/>
              </a:spcBef>
              <a:spcAft>
                <a:spcPts val="0"/>
              </a:spcAft>
              <a:buClr>
                <a:srgbClr val="000000"/>
              </a:buClr>
              <a:buSzPts val="1100"/>
              <a:buFont typeface="Arial"/>
              <a:buNone/>
              <a:defRPr b="0" i="0" sz="1100" u="none" cap="none" strike="noStrike">
                <a:solidFill>
                  <a:srgbClr val="23293C"/>
                </a:solidFill>
                <a:latin typeface="Montserrat Light"/>
                <a:ea typeface="Montserrat Light"/>
                <a:cs typeface="Montserrat Light"/>
                <a:sym typeface="Montserrat Light"/>
              </a:defRPr>
            </a:lvl4pPr>
            <a:lvl5pPr indent="0" lvl="4" marL="0" marR="0" algn="l">
              <a:lnSpc>
                <a:spcPct val="115000"/>
              </a:lnSpc>
              <a:spcBef>
                <a:spcPts val="0"/>
              </a:spcBef>
              <a:spcAft>
                <a:spcPts val="0"/>
              </a:spcAft>
              <a:buClr>
                <a:srgbClr val="000000"/>
              </a:buClr>
              <a:buSzPts val="1100"/>
              <a:buFont typeface="Arial"/>
              <a:buNone/>
              <a:defRPr b="0" i="0" sz="1100" u="none" cap="none" strike="noStrike">
                <a:solidFill>
                  <a:srgbClr val="23293C"/>
                </a:solidFill>
                <a:latin typeface="Montserrat Light"/>
                <a:ea typeface="Montserrat Light"/>
                <a:cs typeface="Montserrat Light"/>
                <a:sym typeface="Montserrat Light"/>
              </a:defRPr>
            </a:lvl5pPr>
            <a:lvl6pPr indent="0" lvl="5" marL="0" marR="0" algn="l">
              <a:lnSpc>
                <a:spcPct val="115000"/>
              </a:lnSpc>
              <a:spcBef>
                <a:spcPts val="0"/>
              </a:spcBef>
              <a:spcAft>
                <a:spcPts val="0"/>
              </a:spcAft>
              <a:buClr>
                <a:srgbClr val="000000"/>
              </a:buClr>
              <a:buSzPts val="1100"/>
              <a:buFont typeface="Arial"/>
              <a:buNone/>
              <a:defRPr b="0" i="0" sz="1100" u="none" cap="none" strike="noStrike">
                <a:solidFill>
                  <a:srgbClr val="23293C"/>
                </a:solidFill>
                <a:latin typeface="Montserrat Light"/>
                <a:ea typeface="Montserrat Light"/>
                <a:cs typeface="Montserrat Light"/>
                <a:sym typeface="Montserrat Light"/>
              </a:defRPr>
            </a:lvl6pPr>
            <a:lvl7pPr indent="0" lvl="6" marL="0" marR="0" algn="l">
              <a:lnSpc>
                <a:spcPct val="115000"/>
              </a:lnSpc>
              <a:spcBef>
                <a:spcPts val="0"/>
              </a:spcBef>
              <a:spcAft>
                <a:spcPts val="0"/>
              </a:spcAft>
              <a:buClr>
                <a:srgbClr val="000000"/>
              </a:buClr>
              <a:buSzPts val="1100"/>
              <a:buFont typeface="Arial"/>
              <a:buNone/>
              <a:defRPr b="0" i="0" sz="1100" u="none" cap="none" strike="noStrike">
                <a:solidFill>
                  <a:srgbClr val="23293C"/>
                </a:solidFill>
                <a:latin typeface="Montserrat Light"/>
                <a:ea typeface="Montserrat Light"/>
                <a:cs typeface="Montserrat Light"/>
                <a:sym typeface="Montserrat Light"/>
              </a:defRPr>
            </a:lvl7pPr>
            <a:lvl8pPr indent="0" lvl="7" marL="0" marR="0" algn="l">
              <a:lnSpc>
                <a:spcPct val="115000"/>
              </a:lnSpc>
              <a:spcBef>
                <a:spcPts val="0"/>
              </a:spcBef>
              <a:spcAft>
                <a:spcPts val="0"/>
              </a:spcAft>
              <a:buClr>
                <a:srgbClr val="000000"/>
              </a:buClr>
              <a:buSzPts val="1100"/>
              <a:buFont typeface="Arial"/>
              <a:buNone/>
              <a:defRPr b="0" i="0" sz="1100" u="none" cap="none" strike="noStrike">
                <a:solidFill>
                  <a:srgbClr val="23293C"/>
                </a:solidFill>
                <a:latin typeface="Montserrat Light"/>
                <a:ea typeface="Montserrat Light"/>
                <a:cs typeface="Montserrat Light"/>
                <a:sym typeface="Montserrat Light"/>
              </a:defRPr>
            </a:lvl8pPr>
            <a:lvl9pPr indent="0" lvl="8" marL="0" marR="0" algn="l">
              <a:lnSpc>
                <a:spcPct val="115000"/>
              </a:lnSpc>
              <a:spcBef>
                <a:spcPts val="0"/>
              </a:spcBef>
              <a:spcAft>
                <a:spcPts val="0"/>
              </a:spcAft>
              <a:buClr>
                <a:srgbClr val="000000"/>
              </a:buClr>
              <a:buSzPts val="1100"/>
              <a:buFont typeface="Arial"/>
              <a:buNone/>
              <a:defRPr b="0" i="0" sz="1100" u="none" cap="none" strike="noStrike">
                <a:solidFill>
                  <a:srgbClr val="23293C"/>
                </a:solidFill>
                <a:latin typeface="Montserrat Light"/>
                <a:ea typeface="Montserrat Light"/>
                <a:cs typeface="Montserrat Light"/>
                <a:sym typeface="Montserrat Light"/>
              </a:defRPr>
            </a:lvl9pPr>
          </a:lstStyle>
          <a:p>
            <a:pPr indent="0" lvl="0" marL="0" rtl="0" algn="l">
              <a:spcBef>
                <a:spcPts val="0"/>
              </a:spcBef>
              <a:spcAft>
                <a:spcPts val="0"/>
              </a:spcAft>
              <a:buNone/>
            </a:pPr>
            <a:r>
              <a:rPr lang="en"/>
              <a:t>Paragrafo di testo</a:t>
            </a:r>
            <a:endParaRPr/>
          </a:p>
        </p:txBody>
      </p:sp>
      <p:sp>
        <p:nvSpPr>
          <p:cNvPr id="28" name="Google Shape;28;p24"/>
          <p:cNvSpPr txBox="1"/>
          <p:nvPr>
            <p:ph idx="8" type="sldNum"/>
          </p:nvPr>
        </p:nvSpPr>
        <p:spPr>
          <a:xfrm>
            <a:off x="6535537" y="1485775"/>
            <a:ext cx="2058300" cy="371700"/>
          </a:xfrm>
          <a:prstGeom prst="rect">
            <a:avLst/>
          </a:prstGeom>
          <a:noFill/>
          <a:ln>
            <a:noFill/>
          </a:ln>
        </p:spPr>
        <p:txBody>
          <a:bodyPr anchorCtr="0" anchor="t" bIns="91425" lIns="91425" spcFirstLastPara="1" rIns="91425" wrap="square" tIns="91425">
            <a:norm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23293C"/>
                </a:solidFill>
                <a:latin typeface="Montserrat ExtraBold"/>
                <a:ea typeface="Montserrat ExtraBold"/>
                <a:cs typeface="Montserrat ExtraBold"/>
                <a:sym typeface="Montserrat ExtraBold"/>
              </a:defRPr>
            </a:lvl9pPr>
          </a:lstStyle>
          <a:p>
            <a:pPr indent="0" lvl="0" marL="0" rtl="0" algn="l">
              <a:spcBef>
                <a:spcPts val="0"/>
              </a:spcBef>
              <a:spcAft>
                <a:spcPts val="0"/>
              </a:spcAft>
              <a:buNone/>
            </a:pPr>
            <a:r>
              <a:rPr lang="en"/>
              <a:t>TITOLO 3</a:t>
            </a:r>
            <a:endParaRPr/>
          </a:p>
        </p:txBody>
      </p:sp>
      <p:sp>
        <p:nvSpPr>
          <p:cNvPr id="29" name="Google Shape;29;p24"/>
          <p:cNvSpPr txBox="1"/>
          <p:nvPr>
            <p:ph idx="9" type="sldNum"/>
          </p:nvPr>
        </p:nvSpPr>
        <p:spPr>
          <a:xfrm>
            <a:off x="6527963" y="1857475"/>
            <a:ext cx="2065800" cy="1848900"/>
          </a:xfrm>
          <a:prstGeom prst="rect">
            <a:avLst/>
          </a:prstGeom>
          <a:noFill/>
          <a:ln>
            <a:noFill/>
          </a:ln>
        </p:spPr>
        <p:txBody>
          <a:bodyPr anchorCtr="0" anchor="t" bIns="91425" lIns="91425" spcFirstLastPara="1" rIns="91425" wrap="square" tIns="91425">
            <a:normAutofit/>
          </a:bodyPr>
          <a:lstStyle>
            <a:lvl1pPr indent="0" lvl="0"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1pPr>
            <a:lvl2pPr indent="0" lvl="1"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2pPr>
            <a:lvl3pPr indent="0" lvl="2"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3pPr>
            <a:lvl4pPr indent="0" lvl="3"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4pPr>
            <a:lvl5pPr indent="0" lvl="4"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5pPr>
            <a:lvl6pPr indent="0" lvl="5"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6pPr>
            <a:lvl7pPr indent="0" lvl="6"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7pPr>
            <a:lvl8pPr indent="0" lvl="7"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8pPr>
            <a:lvl9pPr indent="0" lvl="8" marL="0" marR="0" algn="l">
              <a:lnSpc>
                <a:spcPct val="115000"/>
              </a:lnSpc>
              <a:spcBef>
                <a:spcPts val="0"/>
              </a:spcBef>
              <a:spcAft>
                <a:spcPts val="0"/>
              </a:spcAft>
              <a:buClr>
                <a:schemeClr val="dk1"/>
              </a:buClr>
              <a:buSzPts val="1100"/>
              <a:buFont typeface="Arial"/>
              <a:buNone/>
              <a:defRPr b="0" i="0" sz="1100" u="none" cap="none" strike="noStrike">
                <a:solidFill>
                  <a:srgbClr val="23293C"/>
                </a:solidFill>
                <a:latin typeface="Montserrat Light"/>
                <a:ea typeface="Montserrat Light"/>
                <a:cs typeface="Montserrat Light"/>
                <a:sym typeface="Montserrat Light"/>
              </a:defRPr>
            </a:lvl9pPr>
          </a:lstStyle>
          <a:p>
            <a:pPr indent="0" lvl="0" marL="0" rtl="0" algn="l">
              <a:spcBef>
                <a:spcPts val="0"/>
              </a:spcBef>
              <a:spcAft>
                <a:spcPts val="0"/>
              </a:spcAft>
              <a:buNone/>
            </a:pPr>
            <a:r>
              <a:rPr lang="en"/>
              <a:t>Paragrafo di testo</a:t>
            </a:r>
            <a:endParaRPr/>
          </a:p>
          <a:p>
            <a:pPr indent="0" lvl="0" marL="0" rtl="0" algn="l">
              <a:spcBef>
                <a:spcPts val="0"/>
              </a:spcBef>
              <a:spcAft>
                <a:spcPts val="0"/>
              </a:spcAft>
              <a:buClr>
                <a:srgbClr val="000000"/>
              </a:buClr>
              <a:buSzPts val="1400"/>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6">
    <p:spTree>
      <p:nvGrpSpPr>
        <p:cNvPr id="30" name="Shape 30"/>
        <p:cNvGrpSpPr/>
        <p:nvPr/>
      </p:nvGrpSpPr>
      <p:grpSpPr>
        <a:xfrm>
          <a:off x="0" y="0"/>
          <a:ext cx="0" cy="0"/>
          <a:chOff x="0" y="0"/>
          <a:chExt cx="0" cy="0"/>
        </a:xfrm>
      </p:grpSpPr>
      <p:sp>
        <p:nvSpPr>
          <p:cNvPr id="31" name="Google Shape;31;p25"/>
          <p:cNvSpPr txBox="1"/>
          <p:nvPr>
            <p:ph type="title"/>
          </p:nvPr>
        </p:nvSpPr>
        <p:spPr>
          <a:xfrm>
            <a:off x="481925" y="4690607"/>
            <a:ext cx="3468300" cy="248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i="1" sz="700">
                <a:solidFill>
                  <a:srgbClr val="23293C"/>
                </a:solidFill>
                <a:latin typeface="Montserrat Medium"/>
                <a:ea typeface="Montserrat Medium"/>
                <a:cs typeface="Montserrat Medium"/>
                <a:sym typeface="Montserrat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25"/>
          <p:cNvSpPr txBox="1"/>
          <p:nvPr>
            <p:ph idx="12" type="sldNum"/>
          </p:nvPr>
        </p:nvSpPr>
        <p:spPr>
          <a:xfrm>
            <a:off x="216411" y="4688978"/>
            <a:ext cx="328800" cy="2481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700"/>
              <a:buFont typeface="Arial"/>
              <a:buNone/>
              <a:defRPr b="1" i="0" sz="700" u="none" cap="none" strike="noStrike">
                <a:solidFill>
                  <a:srgbClr val="23293C"/>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5" name="Google Shape;3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 name="Google Shape;4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 name="Google Shape;4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7" name="Google Shape;4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09E"/>
        </a:solidFill>
      </p:bgPr>
    </p:bg>
    <p:spTree>
      <p:nvGrpSpPr>
        <p:cNvPr id="69" name="Shape 69"/>
        <p:cNvGrpSpPr/>
        <p:nvPr/>
      </p:nvGrpSpPr>
      <p:grpSpPr>
        <a:xfrm>
          <a:off x="0" y="0"/>
          <a:ext cx="0" cy="0"/>
          <a:chOff x="0" y="0"/>
          <a:chExt cx="0" cy="0"/>
        </a:xfrm>
      </p:grpSpPr>
      <p:pic>
        <p:nvPicPr>
          <p:cNvPr id="70" name="Google Shape;70;p2"/>
          <p:cNvPicPr preferRelativeResize="0"/>
          <p:nvPr/>
        </p:nvPicPr>
        <p:blipFill rotWithShape="1">
          <a:blip r:embed="rId3">
            <a:alphaModFix/>
          </a:blip>
          <a:srcRect b="0" l="0" r="0" t="0"/>
          <a:stretch/>
        </p:blipFill>
        <p:spPr>
          <a:xfrm>
            <a:off x="125" y="-9450"/>
            <a:ext cx="9153300" cy="5162400"/>
          </a:xfrm>
          <a:prstGeom prst="rect">
            <a:avLst/>
          </a:prstGeom>
          <a:noFill/>
          <a:ln>
            <a:noFill/>
          </a:ln>
        </p:spPr>
      </p:pic>
      <p:sp>
        <p:nvSpPr>
          <p:cNvPr id="71" name="Google Shape;71;p2"/>
          <p:cNvSpPr txBox="1"/>
          <p:nvPr/>
        </p:nvSpPr>
        <p:spPr>
          <a:xfrm>
            <a:off x="438825" y="1349250"/>
            <a:ext cx="7132500" cy="122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3400" u="none" cap="none" strike="noStrike">
                <a:solidFill>
                  <a:schemeClr val="lt1"/>
                </a:solidFill>
                <a:latin typeface="Oswald"/>
                <a:ea typeface="Oswald"/>
                <a:cs typeface="Oswald"/>
                <a:sym typeface="Oswald"/>
              </a:rPr>
              <a:t>The </a:t>
            </a:r>
            <a:r>
              <a:rPr b="1" lang="en" sz="3400">
                <a:solidFill>
                  <a:schemeClr val="lt1"/>
                </a:solidFill>
                <a:latin typeface="Oswald"/>
                <a:ea typeface="Oswald"/>
                <a:cs typeface="Oswald"/>
                <a:sym typeface="Oswald"/>
              </a:rPr>
              <a:t>EU ETS Proposal</a:t>
            </a:r>
            <a:endParaRPr b="1" i="0" sz="3400" u="none" cap="none" strike="noStrike">
              <a:solidFill>
                <a:schemeClr val="lt1"/>
              </a:solidFill>
              <a:latin typeface="Oswald"/>
              <a:ea typeface="Oswald"/>
              <a:cs typeface="Oswald"/>
              <a:sym typeface="Oswald"/>
            </a:endParaRPr>
          </a:p>
        </p:txBody>
      </p:sp>
      <p:pic>
        <p:nvPicPr>
          <p:cNvPr id="72" name="Google Shape;72;p2"/>
          <p:cNvPicPr preferRelativeResize="0"/>
          <p:nvPr/>
        </p:nvPicPr>
        <p:blipFill rotWithShape="1">
          <a:blip r:embed="rId4">
            <a:alphaModFix/>
          </a:blip>
          <a:srcRect b="8003" l="0" r="0" t="8003"/>
          <a:stretch/>
        </p:blipFill>
        <p:spPr>
          <a:xfrm>
            <a:off x="93375" y="122699"/>
            <a:ext cx="2047051" cy="968049"/>
          </a:xfrm>
          <a:prstGeom prst="rect">
            <a:avLst/>
          </a:prstGeom>
          <a:noFill/>
          <a:ln>
            <a:noFill/>
          </a:ln>
        </p:spPr>
      </p:pic>
      <p:sp>
        <p:nvSpPr>
          <p:cNvPr id="73" name="Google Shape;73;p2"/>
          <p:cNvSpPr txBox="1"/>
          <p:nvPr/>
        </p:nvSpPr>
        <p:spPr>
          <a:xfrm>
            <a:off x="438825" y="2428575"/>
            <a:ext cx="7391700" cy="44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74" name="Google Shape;74;p2"/>
          <p:cNvSpPr txBox="1"/>
          <p:nvPr/>
        </p:nvSpPr>
        <p:spPr>
          <a:xfrm>
            <a:off x="462900" y="4489535"/>
            <a:ext cx="4305000" cy="442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1000" u="none" cap="none" strike="noStrike">
                <a:solidFill>
                  <a:schemeClr val="lt1"/>
                </a:solidFill>
                <a:latin typeface="Oswald"/>
                <a:ea typeface="Oswald"/>
                <a:cs typeface="Oswald"/>
                <a:sym typeface="Oswald"/>
              </a:rPr>
              <a:t>DATE 11/02/2022</a:t>
            </a:r>
            <a:endParaRPr b="1" i="0" sz="1000" u="none" cap="none" strike="noStrike">
              <a:solidFill>
                <a:srgbClr val="FFFFFF"/>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8"/>
          <p:cNvSpPr txBox="1"/>
          <p:nvPr/>
        </p:nvSpPr>
        <p:spPr>
          <a:xfrm>
            <a:off x="399375" y="609650"/>
            <a:ext cx="6822000" cy="3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rgbClr val="00309E"/>
                </a:solidFill>
                <a:latin typeface="Oswald"/>
                <a:ea typeface="Oswald"/>
                <a:cs typeface="Oswald"/>
                <a:sym typeface="Oswald"/>
              </a:rPr>
              <a:t>Carbon leakage and free allowances - EC proposal</a:t>
            </a:r>
            <a:endParaRPr b="1" sz="1800">
              <a:solidFill>
                <a:srgbClr val="00309E"/>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sz="1800">
              <a:solidFill>
                <a:srgbClr val="00309E"/>
              </a:solidFill>
              <a:latin typeface="Oswald"/>
              <a:ea typeface="Oswald"/>
              <a:cs typeface="Oswald"/>
              <a:sym typeface="Oswald"/>
            </a:endParaRPr>
          </a:p>
        </p:txBody>
      </p:sp>
      <p:sp>
        <p:nvSpPr>
          <p:cNvPr id="80" name="Google Shape;80;p8"/>
          <p:cNvSpPr txBox="1"/>
          <p:nvPr/>
        </p:nvSpPr>
        <p:spPr>
          <a:xfrm>
            <a:off x="399375" y="1032300"/>
            <a:ext cx="7722600" cy="3057300"/>
          </a:xfrm>
          <a:prstGeom prst="rect">
            <a:avLst/>
          </a:prstGeom>
          <a:noFill/>
          <a:ln>
            <a:noFill/>
          </a:ln>
        </p:spPr>
        <p:txBody>
          <a:bodyPr anchorCtr="0" anchor="t" bIns="91425" lIns="91425" spcFirstLastPara="1" rIns="91425" wrap="square" tIns="91425">
            <a:noAutofit/>
          </a:bodyPr>
          <a:lstStyle/>
          <a:p>
            <a:pPr indent="0" lvl="0" marL="457200" rtl="0" algn="l">
              <a:lnSpc>
                <a:spcPct val="120000"/>
              </a:lnSpc>
              <a:spcBef>
                <a:spcPts val="720"/>
              </a:spcBef>
              <a:spcAft>
                <a:spcPts val="0"/>
              </a:spcAft>
              <a:buClr>
                <a:schemeClr val="dk1"/>
              </a:buClr>
              <a:buSzPts val="3700"/>
              <a:buFont typeface="Arial"/>
              <a:buNone/>
            </a:pPr>
            <a:r>
              <a:rPr b="1" lang="en">
                <a:solidFill>
                  <a:srgbClr val="737572"/>
                </a:solidFill>
                <a:latin typeface="Montserrat"/>
                <a:ea typeface="Montserrat"/>
                <a:cs typeface="Montserrat"/>
                <a:sym typeface="Montserrat"/>
              </a:rPr>
              <a:t>Free allowances </a:t>
            </a:r>
            <a:endParaRPr sz="100">
              <a:solidFill>
                <a:schemeClr val="dk1"/>
              </a:solidFill>
            </a:endParaRPr>
          </a:p>
          <a:p>
            <a:pPr indent="0" lvl="0" marL="457200" rtl="0" algn="l">
              <a:lnSpc>
                <a:spcPct val="120000"/>
              </a:lnSpc>
              <a:spcBef>
                <a:spcPts val="720"/>
              </a:spcBef>
              <a:spcAft>
                <a:spcPts val="0"/>
              </a:spcAft>
              <a:buClr>
                <a:schemeClr val="dk1"/>
              </a:buClr>
              <a:buSzPts val="3700"/>
              <a:buFont typeface="Arial"/>
              <a:buNone/>
            </a:pPr>
            <a:r>
              <a:rPr lang="en" sz="1000">
                <a:solidFill>
                  <a:srgbClr val="737572"/>
                </a:solidFill>
                <a:latin typeface="Montserrat"/>
                <a:ea typeface="Montserrat"/>
                <a:cs typeface="Montserrat"/>
                <a:sym typeface="Montserrat"/>
              </a:rPr>
              <a:t>Largely remain </a:t>
            </a:r>
            <a:r>
              <a:rPr b="1" lang="en" sz="1000">
                <a:solidFill>
                  <a:srgbClr val="737572"/>
                </a:solidFill>
                <a:latin typeface="Montserrat"/>
                <a:ea typeface="Montserrat"/>
                <a:cs typeface="Montserrat"/>
                <a:sym typeface="Montserrat"/>
              </a:rPr>
              <a:t>unchanged</a:t>
            </a:r>
            <a:r>
              <a:rPr lang="en" sz="1000">
                <a:solidFill>
                  <a:srgbClr val="737572"/>
                </a:solidFill>
                <a:latin typeface="Montserrat"/>
                <a:ea typeface="Montserrat"/>
                <a:cs typeface="Montserrat"/>
                <a:sym typeface="Montserrat"/>
              </a:rPr>
              <a:t>:</a:t>
            </a:r>
            <a:endParaRPr sz="100">
              <a:solidFill>
                <a:schemeClr val="dk1"/>
              </a:solidFill>
            </a:endParaRPr>
          </a:p>
          <a:p>
            <a:pPr indent="-292100" lvl="5" marL="914400" rtl="0" algn="l">
              <a:lnSpc>
                <a:spcPct val="120000"/>
              </a:lnSpc>
              <a:spcBef>
                <a:spcPts val="720"/>
              </a:spcBef>
              <a:spcAft>
                <a:spcPts val="0"/>
              </a:spcAft>
              <a:buClr>
                <a:srgbClr val="737572"/>
              </a:buClr>
              <a:buSzPts val="1000"/>
              <a:buFont typeface="Montserrat"/>
              <a:buChar char="•"/>
            </a:pPr>
            <a:r>
              <a:rPr lang="en" sz="1000">
                <a:solidFill>
                  <a:srgbClr val="737572"/>
                </a:solidFill>
                <a:latin typeface="Montserrat"/>
                <a:ea typeface="Montserrat"/>
                <a:cs typeface="Montserrat"/>
                <a:sym typeface="Montserrat"/>
              </a:rPr>
              <a:t>No better balance between auctioned and freely allocated allowances (57% is to be auctioned)</a:t>
            </a:r>
            <a:endParaRPr sz="100">
              <a:solidFill>
                <a:schemeClr val="dk1"/>
              </a:solidFill>
            </a:endParaRPr>
          </a:p>
          <a:p>
            <a:pPr indent="-292100" lvl="3" marL="914400" rtl="0" algn="l">
              <a:lnSpc>
                <a:spcPct val="120000"/>
              </a:lnSpc>
              <a:spcBef>
                <a:spcPts val="720"/>
              </a:spcBef>
              <a:spcAft>
                <a:spcPts val="0"/>
              </a:spcAft>
              <a:buClr>
                <a:srgbClr val="737572"/>
              </a:buClr>
              <a:buSzPts val="1000"/>
              <a:buFont typeface="Montserrat"/>
              <a:buChar char="•"/>
            </a:pPr>
            <a:r>
              <a:rPr lang="en" sz="1000">
                <a:solidFill>
                  <a:srgbClr val="737572"/>
                </a:solidFill>
                <a:latin typeface="Montserrat"/>
                <a:ea typeface="Montserrat"/>
                <a:cs typeface="Montserrat"/>
                <a:sym typeface="Montserrat"/>
              </a:rPr>
              <a:t>No meaningful provision for better targeting of free allocation</a:t>
            </a:r>
            <a:endParaRPr sz="100">
              <a:solidFill>
                <a:schemeClr val="dk1"/>
              </a:solidFill>
            </a:endParaRPr>
          </a:p>
          <a:p>
            <a:pPr indent="-292100" lvl="1" marL="914400" rtl="0" algn="l">
              <a:lnSpc>
                <a:spcPct val="120000"/>
              </a:lnSpc>
              <a:spcBef>
                <a:spcPts val="720"/>
              </a:spcBef>
              <a:spcAft>
                <a:spcPts val="0"/>
              </a:spcAft>
              <a:buClr>
                <a:srgbClr val="737572"/>
              </a:buClr>
              <a:buSzPts val="1000"/>
              <a:buFont typeface="Montserrat"/>
              <a:buChar char="•"/>
            </a:pPr>
            <a:r>
              <a:rPr lang="en" sz="1000">
                <a:solidFill>
                  <a:srgbClr val="737572"/>
                </a:solidFill>
                <a:latin typeface="Montserrat"/>
                <a:ea typeface="Montserrat"/>
                <a:cs typeface="Montserrat"/>
                <a:sym typeface="Montserrat"/>
              </a:rPr>
              <a:t>Overlap between CBAM and free allocation until 2035</a:t>
            </a:r>
            <a:endParaRPr sz="1000">
              <a:solidFill>
                <a:srgbClr val="737572"/>
              </a:solidFill>
              <a:latin typeface="Montserrat"/>
              <a:ea typeface="Montserrat"/>
              <a:cs typeface="Montserrat"/>
              <a:sym typeface="Montserrat"/>
            </a:endParaRPr>
          </a:p>
          <a:p>
            <a:pPr indent="0" lvl="0" marL="0" rtl="0" algn="l">
              <a:lnSpc>
                <a:spcPct val="120000"/>
              </a:lnSpc>
              <a:spcBef>
                <a:spcPts val="720"/>
              </a:spcBef>
              <a:spcAft>
                <a:spcPts val="0"/>
              </a:spcAft>
              <a:buClr>
                <a:schemeClr val="dk1"/>
              </a:buClr>
              <a:buSzPts val="3300"/>
              <a:buFont typeface="Arial"/>
              <a:buNone/>
            </a:pPr>
            <a:r>
              <a:t/>
            </a:r>
            <a:endParaRPr sz="1000">
              <a:solidFill>
                <a:srgbClr val="737572"/>
              </a:solidFill>
              <a:latin typeface="Montserrat"/>
              <a:ea typeface="Montserrat"/>
              <a:cs typeface="Montserrat"/>
              <a:sym typeface="Montserrat"/>
            </a:endParaRPr>
          </a:p>
          <a:p>
            <a:pPr indent="0" lvl="0" marL="0" rtl="0" algn="l">
              <a:lnSpc>
                <a:spcPct val="120000"/>
              </a:lnSpc>
              <a:spcBef>
                <a:spcPts val="720"/>
              </a:spcBef>
              <a:spcAft>
                <a:spcPts val="0"/>
              </a:spcAft>
              <a:buClr>
                <a:schemeClr val="dk1"/>
              </a:buClr>
              <a:buSzPts val="3700"/>
              <a:buFont typeface="Arial"/>
              <a:buNone/>
            </a:pPr>
            <a:r>
              <a:t/>
            </a:r>
            <a:endParaRPr b="1" sz="100">
              <a:solidFill>
                <a:schemeClr val="dk1"/>
              </a:solidFill>
              <a:latin typeface="Montserrat"/>
              <a:ea typeface="Montserrat"/>
              <a:cs typeface="Montserrat"/>
              <a:sym typeface="Montserrat"/>
            </a:endParaRPr>
          </a:p>
          <a:p>
            <a:pPr indent="-292100" lvl="0" marL="457200" rtl="0" algn="l">
              <a:lnSpc>
                <a:spcPct val="130000"/>
              </a:lnSpc>
              <a:spcBef>
                <a:spcPts val="480"/>
              </a:spcBef>
              <a:spcAft>
                <a:spcPts val="0"/>
              </a:spcAft>
              <a:buClr>
                <a:srgbClr val="737572"/>
              </a:buClr>
              <a:buSzPts val="1000"/>
              <a:buFont typeface="Montserrat"/>
              <a:buChar char="•"/>
            </a:pPr>
            <a:r>
              <a:rPr lang="en" sz="1000">
                <a:solidFill>
                  <a:srgbClr val="737572"/>
                </a:solidFill>
                <a:latin typeface="Montserrat"/>
                <a:ea typeface="Montserrat"/>
                <a:cs typeface="Montserrat"/>
                <a:sym typeface="Montserrat"/>
              </a:rPr>
              <a:t>Link between </a:t>
            </a:r>
            <a:r>
              <a:rPr b="1" lang="en" sz="1000">
                <a:solidFill>
                  <a:srgbClr val="737572"/>
                </a:solidFill>
                <a:latin typeface="Montserrat"/>
                <a:ea typeface="Montserrat"/>
                <a:cs typeface="Montserrat"/>
                <a:sym typeface="Montserrat"/>
              </a:rPr>
              <a:t>energy audits </a:t>
            </a:r>
            <a:r>
              <a:rPr lang="en" sz="1000">
                <a:solidFill>
                  <a:srgbClr val="737572"/>
                </a:solidFill>
                <a:latin typeface="Montserrat"/>
                <a:ea typeface="Montserrat"/>
                <a:cs typeface="Montserrat"/>
                <a:sym typeface="Montserrat"/>
              </a:rPr>
              <a:t>and reduction of free allocation (up to 25%)</a:t>
            </a:r>
            <a:endParaRPr sz="100">
              <a:solidFill>
                <a:schemeClr val="dk1"/>
              </a:solidFill>
            </a:endParaRPr>
          </a:p>
          <a:p>
            <a:pPr indent="-292100" lvl="0" marL="457200" rtl="0" algn="l">
              <a:lnSpc>
                <a:spcPct val="130000"/>
              </a:lnSpc>
              <a:spcBef>
                <a:spcPts val="480"/>
              </a:spcBef>
              <a:spcAft>
                <a:spcPts val="0"/>
              </a:spcAft>
              <a:buClr>
                <a:srgbClr val="737572"/>
              </a:buClr>
              <a:buSzPts val="1000"/>
              <a:buFont typeface="Montserrat"/>
              <a:buChar char="•"/>
            </a:pPr>
            <a:r>
              <a:rPr lang="en" sz="1000">
                <a:solidFill>
                  <a:srgbClr val="737572"/>
                </a:solidFill>
                <a:latin typeface="Montserrat"/>
                <a:ea typeface="Montserrat"/>
                <a:cs typeface="Montserrat"/>
                <a:sym typeface="Montserrat"/>
              </a:rPr>
              <a:t>Slightly higher max improvement rate = 2.5% as of 2026 (but minimum value remains the same 0.2%)</a:t>
            </a:r>
            <a:endParaRPr sz="100">
              <a:solidFill>
                <a:schemeClr val="dk1"/>
              </a:solidFill>
            </a:endParaRPr>
          </a:p>
          <a:p>
            <a:pPr indent="-292100" lvl="0" marL="457200" rtl="0" algn="l">
              <a:lnSpc>
                <a:spcPct val="130000"/>
              </a:lnSpc>
              <a:spcBef>
                <a:spcPts val="480"/>
              </a:spcBef>
              <a:spcAft>
                <a:spcPts val="0"/>
              </a:spcAft>
              <a:buClr>
                <a:srgbClr val="737572"/>
              </a:buClr>
              <a:buSzPts val="1000"/>
              <a:buFont typeface="Montserrat"/>
              <a:buChar char="•"/>
            </a:pPr>
            <a:r>
              <a:rPr lang="en" sz="1000">
                <a:solidFill>
                  <a:srgbClr val="737572"/>
                </a:solidFill>
                <a:latin typeface="Montserrat"/>
                <a:ea typeface="Montserrat"/>
                <a:cs typeface="Montserrat"/>
                <a:sym typeface="Montserrat"/>
              </a:rPr>
              <a:t>Option for more significant reform of ETS benchmarks after 2026</a:t>
            </a:r>
            <a:endParaRPr sz="100">
              <a:solidFill>
                <a:schemeClr val="dk1"/>
              </a:solidFill>
            </a:endParaRPr>
          </a:p>
          <a:p>
            <a:pPr indent="-292100" lvl="0" marL="457200" rtl="0" algn="l">
              <a:lnSpc>
                <a:spcPct val="130000"/>
              </a:lnSpc>
              <a:spcBef>
                <a:spcPts val="480"/>
              </a:spcBef>
              <a:spcAft>
                <a:spcPts val="0"/>
              </a:spcAft>
              <a:buClr>
                <a:srgbClr val="737572"/>
              </a:buClr>
              <a:buSzPts val="1000"/>
              <a:buFont typeface="Montserrat"/>
              <a:buChar char="•"/>
            </a:pPr>
            <a:r>
              <a:rPr lang="en" sz="1000">
                <a:solidFill>
                  <a:srgbClr val="737572"/>
                </a:solidFill>
                <a:latin typeface="Montserrat"/>
                <a:ea typeface="Montserrat"/>
                <a:cs typeface="Montserrat"/>
                <a:sym typeface="Montserrat"/>
              </a:rPr>
              <a:t>Free allocation no longer provided to the CBAM sectors are auctioned and go to the Innovation Fund</a:t>
            </a:r>
            <a:endParaRPr sz="1000">
              <a:solidFill>
                <a:srgbClr val="737572"/>
              </a:solidFill>
              <a:latin typeface="Montserrat"/>
              <a:ea typeface="Montserrat"/>
              <a:cs typeface="Montserrat"/>
              <a:sym typeface="Montserrat"/>
            </a:endParaRPr>
          </a:p>
        </p:txBody>
      </p:sp>
      <p:sp>
        <p:nvSpPr>
          <p:cNvPr id="81" name="Google Shape;81;p8"/>
          <p:cNvSpPr/>
          <p:nvPr/>
        </p:nvSpPr>
        <p:spPr>
          <a:xfrm rot="10800000">
            <a:off x="-297450" y="-316650"/>
            <a:ext cx="587400" cy="612600"/>
          </a:xfrm>
          <a:prstGeom prst="pie">
            <a:avLst>
              <a:gd fmla="val 10800000" name="adj1"/>
              <a:gd fmla="val 16200000" name="adj2"/>
            </a:avLst>
          </a:prstGeom>
          <a:solidFill>
            <a:srgbClr val="2AC6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C95D"/>
              </a:solidFill>
              <a:latin typeface="Arial"/>
              <a:ea typeface="Arial"/>
              <a:cs typeface="Arial"/>
              <a:sym typeface="Arial"/>
            </a:endParaRPr>
          </a:p>
        </p:txBody>
      </p:sp>
      <p:sp>
        <p:nvSpPr>
          <p:cNvPr id="82" name="Google Shape;82;p8"/>
          <p:cNvSpPr txBox="1"/>
          <p:nvPr/>
        </p:nvSpPr>
        <p:spPr>
          <a:xfrm>
            <a:off x="8601361" y="4688978"/>
            <a:ext cx="3288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1" i="0" lang="en" sz="700" u="none" cap="none" strike="noStrike">
                <a:solidFill>
                  <a:srgbClr val="003399"/>
                </a:solidFill>
                <a:latin typeface="Oswald"/>
                <a:ea typeface="Oswald"/>
                <a:cs typeface="Oswald"/>
                <a:sym typeface="Oswald"/>
              </a:rPr>
              <a:t>‹#›</a:t>
            </a:fld>
            <a:endParaRPr b="1" i="0" sz="700" u="none" cap="none" strike="noStrike">
              <a:solidFill>
                <a:srgbClr val="00309E"/>
              </a:solidFill>
              <a:latin typeface="Oswald"/>
              <a:ea typeface="Oswald"/>
              <a:cs typeface="Oswald"/>
              <a:sym typeface="Oswald"/>
            </a:endParaRPr>
          </a:p>
        </p:txBody>
      </p:sp>
      <p:sp>
        <p:nvSpPr>
          <p:cNvPr id="83" name="Google Shape;83;p8"/>
          <p:cNvSpPr txBox="1"/>
          <p:nvPr/>
        </p:nvSpPr>
        <p:spPr>
          <a:xfrm>
            <a:off x="6539500" y="4690600"/>
            <a:ext cx="22146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0" i="1" lang="en" sz="700" u="none" cap="none" strike="noStrike">
                <a:solidFill>
                  <a:srgbClr val="23293C"/>
                </a:solidFill>
                <a:latin typeface="Montserrat"/>
                <a:ea typeface="Montserrat"/>
                <a:cs typeface="Montserrat"/>
                <a:sym typeface="Montserrat"/>
              </a:rPr>
              <a:t>The EU ETS cap</a:t>
            </a:r>
            <a:endParaRPr b="0" i="1" sz="700" u="none" cap="none" strike="noStrike">
              <a:solidFill>
                <a:srgbClr val="23293C"/>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700"/>
              <a:buFont typeface="Arial"/>
              <a:buNone/>
            </a:pPr>
            <a:r>
              <a:t/>
            </a:r>
            <a:endParaRPr b="0" i="1" sz="700" u="none" cap="none" strike="noStrike">
              <a:solidFill>
                <a:srgbClr val="23293C"/>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9"/>
          <p:cNvSpPr txBox="1"/>
          <p:nvPr/>
        </p:nvSpPr>
        <p:spPr>
          <a:xfrm>
            <a:off x="399375" y="609650"/>
            <a:ext cx="6639000" cy="3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b="1" lang="en" sz="1800">
                <a:solidFill>
                  <a:srgbClr val="00309E"/>
                </a:solidFill>
                <a:latin typeface="Oswald"/>
                <a:ea typeface="Oswald"/>
                <a:cs typeface="Oswald"/>
                <a:sym typeface="Oswald"/>
              </a:rPr>
              <a:t>Carbon leakage and free allowances – our recommendations</a:t>
            </a:r>
            <a:endParaRPr b="1" sz="1800">
              <a:solidFill>
                <a:srgbClr val="00309E"/>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800"/>
              <a:buFont typeface="Arial"/>
              <a:buNone/>
            </a:pPr>
            <a:r>
              <a:t/>
            </a:r>
            <a:endParaRPr b="1" sz="1800">
              <a:solidFill>
                <a:srgbClr val="00309E"/>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309E"/>
              </a:solidFill>
              <a:latin typeface="Oswald"/>
              <a:ea typeface="Oswald"/>
              <a:cs typeface="Oswald"/>
              <a:sym typeface="Oswald"/>
            </a:endParaRPr>
          </a:p>
        </p:txBody>
      </p:sp>
      <p:sp>
        <p:nvSpPr>
          <p:cNvPr id="89" name="Google Shape;89;p9"/>
          <p:cNvSpPr txBox="1"/>
          <p:nvPr/>
        </p:nvSpPr>
        <p:spPr>
          <a:xfrm>
            <a:off x="381550" y="1444825"/>
            <a:ext cx="7266600" cy="3057300"/>
          </a:xfrm>
          <a:prstGeom prst="rect">
            <a:avLst/>
          </a:prstGeom>
          <a:noFill/>
          <a:ln>
            <a:noFill/>
          </a:ln>
        </p:spPr>
        <p:txBody>
          <a:bodyPr anchorCtr="0" anchor="t" bIns="91425" lIns="91425" spcFirstLastPara="1" rIns="91425" wrap="square" tIns="91425">
            <a:noAutofit/>
          </a:bodyPr>
          <a:lstStyle/>
          <a:p>
            <a:pPr indent="0" lvl="0" marL="457200" rtl="0" algn="l">
              <a:lnSpc>
                <a:spcPct val="120000"/>
              </a:lnSpc>
              <a:spcBef>
                <a:spcPts val="720"/>
              </a:spcBef>
              <a:spcAft>
                <a:spcPts val="0"/>
              </a:spcAft>
              <a:buClr>
                <a:schemeClr val="dk1"/>
              </a:buClr>
              <a:buSzPts val="3700"/>
              <a:buFont typeface="Arial"/>
              <a:buNone/>
            </a:pPr>
            <a:r>
              <a:rPr b="1" lang="en" sz="1300">
                <a:solidFill>
                  <a:srgbClr val="737572"/>
                </a:solidFill>
                <a:latin typeface="Montserrat"/>
                <a:ea typeface="Montserrat"/>
                <a:cs typeface="Montserrat"/>
                <a:sym typeface="Montserrat"/>
              </a:rPr>
              <a:t>Free allowances </a:t>
            </a:r>
            <a:endParaRPr sz="100">
              <a:solidFill>
                <a:schemeClr val="dk1"/>
              </a:solidFill>
            </a:endParaRPr>
          </a:p>
          <a:p>
            <a:pPr indent="0" lvl="0" marL="457200" rtl="0" algn="l">
              <a:lnSpc>
                <a:spcPct val="120000"/>
              </a:lnSpc>
              <a:spcBef>
                <a:spcPts val="720"/>
              </a:spcBef>
              <a:spcAft>
                <a:spcPts val="0"/>
              </a:spcAft>
              <a:buClr>
                <a:schemeClr val="dk1"/>
              </a:buClr>
              <a:buSzPts val="3700"/>
              <a:buFont typeface="Arial"/>
              <a:buNone/>
            </a:pPr>
            <a:r>
              <a:rPr lang="en" sz="900">
                <a:solidFill>
                  <a:srgbClr val="737572"/>
                </a:solidFill>
                <a:latin typeface="Montserrat"/>
                <a:ea typeface="Montserrat"/>
                <a:cs typeface="Montserrat"/>
                <a:sym typeface="Montserrat"/>
              </a:rPr>
              <a:t>Topline message and ideal scenario: </a:t>
            </a:r>
            <a:r>
              <a:rPr b="1" lang="en" sz="900">
                <a:solidFill>
                  <a:srgbClr val="737572"/>
                </a:solidFill>
                <a:latin typeface="Montserrat"/>
                <a:ea typeface="Montserrat"/>
                <a:cs typeface="Montserrat"/>
                <a:sym typeface="Montserrat"/>
              </a:rPr>
              <a:t>END FREE ALLOCATION </a:t>
            </a:r>
            <a:r>
              <a:rPr lang="en" sz="900">
                <a:solidFill>
                  <a:srgbClr val="737572"/>
                </a:solidFill>
                <a:latin typeface="Montserrat"/>
                <a:ea typeface="Montserrat"/>
                <a:cs typeface="Montserrat"/>
                <a:sym typeface="Montserrat"/>
              </a:rPr>
              <a:t>to industrial sectors by 2023</a:t>
            </a:r>
            <a:endParaRPr sz="100">
              <a:solidFill>
                <a:schemeClr val="dk1"/>
              </a:solidFill>
            </a:endParaRPr>
          </a:p>
          <a:p>
            <a:pPr indent="-285750" lvl="5" marL="914400" rtl="0" algn="l">
              <a:lnSpc>
                <a:spcPct val="120000"/>
              </a:lnSpc>
              <a:spcBef>
                <a:spcPts val="720"/>
              </a:spcBef>
              <a:spcAft>
                <a:spcPts val="0"/>
              </a:spcAft>
              <a:buClr>
                <a:srgbClr val="737572"/>
              </a:buClr>
              <a:buSzPts val="900"/>
              <a:buFont typeface="Montserrat"/>
              <a:buChar char="•"/>
            </a:pPr>
            <a:r>
              <a:rPr lang="en" sz="900">
                <a:solidFill>
                  <a:srgbClr val="737572"/>
                </a:solidFill>
                <a:latin typeface="Montserrat"/>
                <a:ea typeface="Montserrat"/>
                <a:cs typeface="Montserrat"/>
                <a:sym typeface="Montserrat"/>
              </a:rPr>
              <a:t>No overlap between free allocation and CBAM: remove the extension to 2035 --&gt; no need for continued free allocation since - more auctioning revenues and more funding for innovation through Innovation Fund</a:t>
            </a:r>
            <a:endParaRPr sz="100">
              <a:solidFill>
                <a:schemeClr val="dk1"/>
              </a:solidFill>
            </a:endParaRPr>
          </a:p>
          <a:p>
            <a:pPr indent="0" lvl="5" marL="476250" rtl="0" algn="l">
              <a:lnSpc>
                <a:spcPct val="120000"/>
              </a:lnSpc>
              <a:spcBef>
                <a:spcPts val="720"/>
              </a:spcBef>
              <a:spcAft>
                <a:spcPts val="0"/>
              </a:spcAft>
              <a:buClr>
                <a:schemeClr val="dk1"/>
              </a:buClr>
              <a:buSzPts val="3300"/>
              <a:buFont typeface="Arial"/>
              <a:buNone/>
            </a:pPr>
            <a:r>
              <a:t/>
            </a:r>
            <a:endParaRPr sz="900">
              <a:solidFill>
                <a:srgbClr val="737572"/>
              </a:solidFill>
              <a:latin typeface="Montserrat"/>
              <a:ea typeface="Montserrat"/>
              <a:cs typeface="Montserrat"/>
              <a:sym typeface="Montserrat"/>
            </a:endParaRPr>
          </a:p>
          <a:p>
            <a:pPr indent="0" lvl="5" marL="476250" rtl="0" algn="l">
              <a:lnSpc>
                <a:spcPct val="120000"/>
              </a:lnSpc>
              <a:spcBef>
                <a:spcPts val="720"/>
              </a:spcBef>
              <a:spcAft>
                <a:spcPts val="0"/>
              </a:spcAft>
              <a:buClr>
                <a:schemeClr val="dk1"/>
              </a:buClr>
              <a:buSzPts val="3300"/>
              <a:buFont typeface="Arial"/>
              <a:buNone/>
            </a:pPr>
            <a:r>
              <a:rPr lang="en" sz="900">
                <a:solidFill>
                  <a:srgbClr val="737572"/>
                </a:solidFill>
                <a:latin typeface="Montserrat"/>
                <a:ea typeface="Montserrat"/>
                <a:cs typeface="Montserrat"/>
                <a:sym typeface="Montserrat"/>
              </a:rPr>
              <a:t>Option B: </a:t>
            </a:r>
            <a:endParaRPr sz="100">
              <a:solidFill>
                <a:schemeClr val="dk1"/>
              </a:solidFill>
            </a:endParaRPr>
          </a:p>
          <a:p>
            <a:pPr indent="-304800" lvl="5" marL="933450" rtl="0" algn="l">
              <a:lnSpc>
                <a:spcPct val="120000"/>
              </a:lnSpc>
              <a:spcBef>
                <a:spcPts val="720"/>
              </a:spcBef>
              <a:spcAft>
                <a:spcPts val="0"/>
              </a:spcAft>
              <a:buClr>
                <a:srgbClr val="737572"/>
              </a:buClr>
              <a:buSzPts val="900"/>
              <a:buChar char="•"/>
            </a:pPr>
            <a:r>
              <a:rPr lang="en" sz="900">
                <a:solidFill>
                  <a:srgbClr val="737572"/>
                </a:solidFill>
                <a:latin typeface="Montserrat"/>
                <a:ea typeface="Montserrat"/>
                <a:cs typeface="Montserrat"/>
                <a:sym typeface="Montserrat"/>
              </a:rPr>
              <a:t>Support option for more </a:t>
            </a:r>
            <a:r>
              <a:rPr b="1" lang="en" sz="900">
                <a:solidFill>
                  <a:srgbClr val="737572"/>
                </a:solidFill>
                <a:latin typeface="Montserrat"/>
                <a:ea typeface="Montserrat"/>
                <a:cs typeface="Montserrat"/>
                <a:sym typeface="Montserrat"/>
              </a:rPr>
              <a:t>significant reform </a:t>
            </a:r>
            <a:r>
              <a:rPr lang="en" sz="900">
                <a:solidFill>
                  <a:srgbClr val="737572"/>
                </a:solidFill>
                <a:latin typeface="Montserrat"/>
                <a:ea typeface="Montserrat"/>
                <a:cs typeface="Montserrat"/>
                <a:sym typeface="Montserrat"/>
              </a:rPr>
              <a:t>of ETS benchmarks after 2025 and higher max and min improvement rates of ETS benchmarks as of 2026 and ensure they are take into account circularity and product substitution</a:t>
            </a:r>
            <a:endParaRPr sz="100">
              <a:solidFill>
                <a:schemeClr val="dk1"/>
              </a:solidFill>
            </a:endParaRPr>
          </a:p>
          <a:p>
            <a:pPr indent="-304800" lvl="5" marL="933450" rtl="0" algn="l">
              <a:lnSpc>
                <a:spcPct val="120000"/>
              </a:lnSpc>
              <a:spcBef>
                <a:spcPts val="720"/>
              </a:spcBef>
              <a:spcAft>
                <a:spcPts val="0"/>
              </a:spcAft>
              <a:buClr>
                <a:srgbClr val="737572"/>
              </a:buClr>
              <a:buSzPts val="900"/>
              <a:buChar char="•"/>
            </a:pPr>
            <a:r>
              <a:rPr lang="en" sz="900">
                <a:solidFill>
                  <a:srgbClr val="737572"/>
                </a:solidFill>
                <a:latin typeface="Montserrat"/>
                <a:ea typeface="Montserrat"/>
                <a:cs typeface="Montserrat"/>
                <a:sym typeface="Montserrat"/>
              </a:rPr>
              <a:t>Clearer link between </a:t>
            </a:r>
            <a:r>
              <a:rPr b="1" lang="en" sz="900">
                <a:solidFill>
                  <a:srgbClr val="737572"/>
                </a:solidFill>
                <a:latin typeface="Montserrat"/>
                <a:ea typeface="Montserrat"/>
                <a:cs typeface="Montserrat"/>
                <a:sym typeface="Montserrat"/>
              </a:rPr>
              <a:t>energy audits </a:t>
            </a:r>
            <a:r>
              <a:rPr lang="en" sz="900">
                <a:solidFill>
                  <a:srgbClr val="737572"/>
                </a:solidFill>
                <a:latin typeface="Montserrat"/>
                <a:ea typeface="Montserrat"/>
                <a:cs typeface="Montserrat"/>
                <a:sym typeface="Montserrat"/>
              </a:rPr>
              <a:t>and reduction of free allocation and option to make the conditionality stricter ( &gt; 25%)</a:t>
            </a:r>
            <a:endParaRPr sz="100">
              <a:solidFill>
                <a:schemeClr val="dk1"/>
              </a:solidFill>
            </a:endParaRPr>
          </a:p>
          <a:p>
            <a:pPr indent="-285750" lvl="5" marL="914400" rtl="0" algn="l">
              <a:lnSpc>
                <a:spcPct val="120000"/>
              </a:lnSpc>
              <a:spcBef>
                <a:spcPts val="720"/>
              </a:spcBef>
              <a:spcAft>
                <a:spcPts val="0"/>
              </a:spcAft>
              <a:buClr>
                <a:srgbClr val="737572"/>
              </a:buClr>
              <a:buSzPts val="900"/>
              <a:buFont typeface="Montserrat"/>
              <a:buChar char="•"/>
            </a:pPr>
            <a:r>
              <a:rPr lang="en" sz="900">
                <a:solidFill>
                  <a:srgbClr val="737572"/>
                </a:solidFill>
                <a:latin typeface="Montserrat"/>
                <a:ea typeface="Montserrat"/>
                <a:cs typeface="Montserrat"/>
                <a:sym typeface="Montserrat"/>
              </a:rPr>
              <a:t>Support for </a:t>
            </a:r>
            <a:r>
              <a:rPr b="1" lang="en" sz="900">
                <a:solidFill>
                  <a:srgbClr val="737572"/>
                </a:solidFill>
                <a:latin typeface="Montserrat"/>
                <a:ea typeface="Montserrat"/>
                <a:cs typeface="Montserrat"/>
                <a:sym typeface="Montserrat"/>
              </a:rPr>
              <a:t>additional conditionality </a:t>
            </a:r>
            <a:r>
              <a:rPr lang="en" sz="900">
                <a:solidFill>
                  <a:srgbClr val="737572"/>
                </a:solidFill>
                <a:latin typeface="Montserrat"/>
                <a:ea typeface="Montserrat"/>
                <a:cs typeface="Montserrat"/>
                <a:sym typeface="Montserrat"/>
              </a:rPr>
              <a:t>on free allocation </a:t>
            </a:r>
            <a:endParaRPr sz="900">
              <a:solidFill>
                <a:srgbClr val="737572"/>
              </a:solidFill>
              <a:latin typeface="Montserrat"/>
              <a:ea typeface="Montserrat"/>
              <a:cs typeface="Montserrat"/>
              <a:sym typeface="Montserrat"/>
            </a:endParaRPr>
          </a:p>
          <a:p>
            <a:pPr indent="0" lvl="1" marL="457200" marR="0" rtl="0" algn="l">
              <a:lnSpc>
                <a:spcPct val="90000"/>
              </a:lnSpc>
              <a:spcBef>
                <a:spcPts val="500"/>
              </a:spcBef>
              <a:spcAft>
                <a:spcPts val="0"/>
              </a:spcAft>
              <a:buClr>
                <a:schemeClr val="dk1"/>
              </a:buClr>
              <a:buSzPts val="2400"/>
              <a:buFont typeface="Arial"/>
              <a:buNone/>
            </a:pPr>
            <a:r>
              <a:t/>
            </a:r>
            <a:endParaRPr sz="2100">
              <a:solidFill>
                <a:schemeClr val="dk1"/>
              </a:solidFill>
              <a:latin typeface="Calibri"/>
              <a:ea typeface="Calibri"/>
              <a:cs typeface="Calibri"/>
              <a:sym typeface="Calibri"/>
            </a:endParaRPr>
          </a:p>
          <a:p>
            <a:pPr indent="0" lvl="0" marL="0" marR="0" rtl="0" algn="l">
              <a:lnSpc>
                <a:spcPct val="130000"/>
              </a:lnSpc>
              <a:spcBef>
                <a:spcPts val="1600"/>
              </a:spcBef>
              <a:spcAft>
                <a:spcPts val="0"/>
              </a:spcAft>
              <a:buClr>
                <a:srgbClr val="000000"/>
              </a:buClr>
              <a:buSzPts val="1200"/>
              <a:buFont typeface="Arial"/>
              <a:buNone/>
            </a:pPr>
            <a:r>
              <a:t/>
            </a:r>
            <a:endParaRPr b="0" i="0" sz="1200" u="none" cap="none" strike="noStrike">
              <a:solidFill>
                <a:schemeClr val="dk1"/>
              </a:solidFill>
              <a:latin typeface="Montserrat"/>
              <a:ea typeface="Montserrat"/>
              <a:cs typeface="Montserrat"/>
              <a:sym typeface="Montserrat"/>
            </a:endParaRPr>
          </a:p>
        </p:txBody>
      </p:sp>
      <p:sp>
        <p:nvSpPr>
          <p:cNvPr id="90" name="Google Shape;90;p9"/>
          <p:cNvSpPr txBox="1"/>
          <p:nvPr/>
        </p:nvSpPr>
        <p:spPr>
          <a:xfrm>
            <a:off x="399375" y="969413"/>
            <a:ext cx="6639000" cy="3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p:txBody>
      </p:sp>
      <p:sp>
        <p:nvSpPr>
          <p:cNvPr id="91" name="Google Shape;91;p9"/>
          <p:cNvSpPr/>
          <p:nvPr/>
        </p:nvSpPr>
        <p:spPr>
          <a:xfrm rot="10800000">
            <a:off x="-297450" y="-316650"/>
            <a:ext cx="587400" cy="612600"/>
          </a:xfrm>
          <a:prstGeom prst="pie">
            <a:avLst>
              <a:gd fmla="val 10800000" name="adj1"/>
              <a:gd fmla="val 16200000" name="adj2"/>
            </a:avLst>
          </a:prstGeom>
          <a:solidFill>
            <a:srgbClr val="00C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9"/>
          <p:cNvSpPr txBox="1"/>
          <p:nvPr/>
        </p:nvSpPr>
        <p:spPr>
          <a:xfrm>
            <a:off x="8601361" y="4688978"/>
            <a:ext cx="3288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1" i="0" lang="en" sz="700" u="none" cap="none" strike="noStrike">
                <a:solidFill>
                  <a:srgbClr val="00309E"/>
                </a:solidFill>
                <a:latin typeface="Oswald"/>
                <a:ea typeface="Oswald"/>
                <a:cs typeface="Oswald"/>
                <a:sym typeface="Oswald"/>
              </a:rPr>
              <a:t>‹#›</a:t>
            </a:fld>
            <a:endParaRPr b="1" i="0" sz="700" u="none" cap="none" strike="noStrike">
              <a:solidFill>
                <a:srgbClr val="00309E"/>
              </a:solidFill>
              <a:latin typeface="Oswald"/>
              <a:ea typeface="Oswald"/>
              <a:cs typeface="Oswald"/>
              <a:sym typeface="Oswald"/>
            </a:endParaRPr>
          </a:p>
        </p:txBody>
      </p:sp>
      <p:sp>
        <p:nvSpPr>
          <p:cNvPr id="93" name="Google Shape;93;p9"/>
          <p:cNvSpPr txBox="1"/>
          <p:nvPr/>
        </p:nvSpPr>
        <p:spPr>
          <a:xfrm>
            <a:off x="481925" y="163750"/>
            <a:ext cx="3468300" cy="24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23293C"/>
                </a:solidFill>
                <a:latin typeface="Montserrat Medium"/>
                <a:ea typeface="Montserrat Medium"/>
                <a:cs typeface="Montserrat Medium"/>
                <a:sym typeface="Montserrat Medium"/>
              </a:rPr>
              <a:t>Here the title of the section</a:t>
            </a:r>
            <a:endParaRPr b="0" i="0" sz="700" u="none" cap="none" strike="noStrike">
              <a:solidFill>
                <a:srgbClr val="23293C"/>
              </a:solidFill>
              <a:latin typeface="Montserrat Medium"/>
              <a:ea typeface="Montserrat Medium"/>
              <a:cs typeface="Montserrat Medium"/>
              <a:sym typeface="Montserrat Medium"/>
            </a:endParaRPr>
          </a:p>
        </p:txBody>
      </p:sp>
      <p:sp>
        <p:nvSpPr>
          <p:cNvPr id="94" name="Google Shape;94;p9"/>
          <p:cNvSpPr txBox="1"/>
          <p:nvPr/>
        </p:nvSpPr>
        <p:spPr>
          <a:xfrm>
            <a:off x="6539500" y="4690600"/>
            <a:ext cx="22146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0" i="1" lang="en" sz="700" u="none" cap="none" strike="noStrike">
                <a:solidFill>
                  <a:srgbClr val="23293C"/>
                </a:solidFill>
                <a:latin typeface="Montserrat"/>
                <a:ea typeface="Montserrat"/>
                <a:cs typeface="Montserrat"/>
                <a:sym typeface="Montserrat"/>
              </a:rPr>
              <a:t>The EU ETS cap</a:t>
            </a:r>
            <a:endParaRPr b="0" i="1" sz="700" u="none" cap="none" strike="noStrike">
              <a:solidFill>
                <a:srgbClr val="23293C"/>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700"/>
              <a:buFont typeface="Arial"/>
              <a:buNone/>
            </a:pPr>
            <a:r>
              <a:t/>
            </a:r>
            <a:endParaRPr b="0" i="1" sz="700" u="none" cap="none" strike="noStrike">
              <a:solidFill>
                <a:srgbClr val="23293C"/>
              </a:solidFill>
              <a:latin typeface="Montserrat"/>
              <a:ea typeface="Montserrat"/>
              <a:cs typeface="Montserrat"/>
              <a:sym typeface="Montserrat"/>
            </a:endParaRPr>
          </a:p>
        </p:txBody>
      </p:sp>
      <p:sp>
        <p:nvSpPr>
          <p:cNvPr id="95" name="Google Shape;95;p9"/>
          <p:cNvSpPr txBox="1"/>
          <p:nvPr/>
        </p:nvSpPr>
        <p:spPr>
          <a:xfrm>
            <a:off x="150750" y="183200"/>
            <a:ext cx="394200" cy="24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309E"/>
                </a:solidFill>
                <a:latin typeface="Oswald"/>
                <a:ea typeface="Oswald"/>
                <a:cs typeface="Oswald"/>
                <a:sym typeface="Oswald"/>
              </a:rPr>
              <a:t>01.</a:t>
            </a:r>
            <a:endParaRPr b="1" i="0" sz="900" u="none" cap="none" strike="noStrike">
              <a:solidFill>
                <a:srgbClr val="00309E"/>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13ad766b90_0_29"/>
          <p:cNvSpPr txBox="1"/>
          <p:nvPr/>
        </p:nvSpPr>
        <p:spPr>
          <a:xfrm>
            <a:off x="399375" y="609650"/>
            <a:ext cx="6639000" cy="3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b="1" lang="en" sz="1800">
                <a:solidFill>
                  <a:srgbClr val="00309E"/>
                </a:solidFill>
                <a:latin typeface="Oswald"/>
                <a:ea typeface="Oswald"/>
                <a:cs typeface="Oswald"/>
                <a:sym typeface="Oswald"/>
              </a:rPr>
              <a:t>International transport - EC proposal</a:t>
            </a:r>
            <a:endParaRPr b="1" sz="1800">
              <a:solidFill>
                <a:srgbClr val="00309E"/>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800"/>
              <a:buFont typeface="Arial"/>
              <a:buNone/>
            </a:pPr>
            <a:r>
              <a:t/>
            </a:r>
            <a:endParaRPr b="1" sz="1800">
              <a:solidFill>
                <a:srgbClr val="00309E"/>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309E"/>
              </a:solidFill>
              <a:latin typeface="Oswald"/>
              <a:ea typeface="Oswald"/>
              <a:cs typeface="Oswald"/>
              <a:sym typeface="Oswald"/>
            </a:endParaRPr>
          </a:p>
        </p:txBody>
      </p:sp>
      <p:sp>
        <p:nvSpPr>
          <p:cNvPr id="101" name="Google Shape;101;g113ad766b90_0_29"/>
          <p:cNvSpPr txBox="1"/>
          <p:nvPr/>
        </p:nvSpPr>
        <p:spPr>
          <a:xfrm>
            <a:off x="381550" y="1444825"/>
            <a:ext cx="7620300" cy="30573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160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rPr b="1" lang="en" sz="1000">
                <a:solidFill>
                  <a:schemeClr val="dk1"/>
                </a:solidFill>
                <a:latin typeface="Montserrat"/>
                <a:ea typeface="Montserrat"/>
                <a:cs typeface="Montserrat"/>
                <a:sym typeface="Montserrat"/>
              </a:rPr>
              <a:t>Shipping </a:t>
            </a:r>
            <a:endParaRPr b="1"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rPr lang="en" sz="1000">
                <a:solidFill>
                  <a:schemeClr val="dk1"/>
                </a:solidFill>
                <a:latin typeface="Montserrat"/>
                <a:ea typeface="Montserrat"/>
                <a:cs typeface="Montserrat"/>
                <a:sym typeface="Montserrat"/>
              </a:rPr>
              <a:t>Full inclusion of domestic emissions + 50% of international emissions</a:t>
            </a:r>
            <a:endParaRPr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rPr lang="en" sz="1000">
                <a:solidFill>
                  <a:schemeClr val="dk1"/>
                </a:solidFill>
                <a:latin typeface="Montserrat"/>
                <a:ea typeface="Montserrat"/>
                <a:cs typeface="Montserrat"/>
                <a:sym typeface="Montserrat"/>
              </a:rPr>
              <a:t>Unnecessarily long phase-in period and 100% of auctioning only as of 2026 (MRV has been in place since 2018)</a:t>
            </a:r>
            <a:endParaRPr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rPr lang="en"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t/>
            </a:r>
            <a:endParaRPr b="1"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rPr b="1" lang="en" sz="1000">
                <a:solidFill>
                  <a:schemeClr val="dk1"/>
                </a:solidFill>
                <a:latin typeface="Montserrat"/>
                <a:ea typeface="Montserrat"/>
                <a:cs typeface="Montserrat"/>
                <a:sym typeface="Montserrat"/>
              </a:rPr>
              <a:t>Aviation</a:t>
            </a:r>
            <a:endParaRPr b="1"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rPr lang="en" sz="1000">
                <a:solidFill>
                  <a:schemeClr val="dk1"/>
                </a:solidFill>
                <a:latin typeface="Montserrat"/>
                <a:ea typeface="Montserrat"/>
                <a:cs typeface="Montserrat"/>
                <a:sym typeface="Montserrat"/>
              </a:rPr>
              <a:t>All flights to and from European countries are exempted from having to surrender EU allowances and have to comply with CORSIA</a:t>
            </a:r>
            <a:endParaRPr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rPr lang="en" sz="1000">
                <a:solidFill>
                  <a:schemeClr val="dk1"/>
                </a:solidFill>
                <a:latin typeface="Montserrat"/>
                <a:ea typeface="Montserrat"/>
                <a:cs typeface="Montserrat"/>
                <a:sym typeface="Montserrat"/>
              </a:rPr>
              <a:t>If a country does not implement CORSIA, then the ETS will apply to all flights to and from that country</a:t>
            </a:r>
            <a:endParaRPr sz="1000">
              <a:solidFill>
                <a:schemeClr val="dk1"/>
              </a:solidFill>
              <a:latin typeface="Montserrat"/>
              <a:ea typeface="Montserrat"/>
              <a:cs typeface="Montserrat"/>
              <a:sym typeface="Montserrat"/>
            </a:endParaRPr>
          </a:p>
          <a:p>
            <a:pPr indent="0" lvl="0" marL="457200" marR="0" rtl="0" algn="l">
              <a:lnSpc>
                <a:spcPct val="90000"/>
              </a:lnSpc>
              <a:spcBef>
                <a:spcPts val="0"/>
              </a:spcBef>
              <a:spcAft>
                <a:spcPts val="0"/>
              </a:spcAft>
              <a:buNone/>
            </a:pPr>
            <a:r>
              <a:rPr lang="en" sz="1000">
                <a:solidFill>
                  <a:schemeClr val="dk1"/>
                </a:solidFill>
                <a:latin typeface="Montserrat"/>
                <a:ea typeface="Montserrat"/>
                <a:cs typeface="Montserrat"/>
                <a:sym typeface="Montserrat"/>
              </a:rPr>
              <a:t>Free allowances to airlines will be progressively phased out and will end in 2027</a:t>
            </a:r>
            <a:endParaRPr sz="1500">
              <a:solidFill>
                <a:schemeClr val="dk1"/>
              </a:solidFill>
              <a:latin typeface="Montserrat"/>
              <a:ea typeface="Montserrat"/>
              <a:cs typeface="Montserrat"/>
              <a:sym typeface="Montserrat"/>
            </a:endParaRPr>
          </a:p>
          <a:p>
            <a:pPr indent="0" lvl="0" marL="0" marR="0" rtl="0" algn="l">
              <a:lnSpc>
                <a:spcPct val="130000"/>
              </a:lnSpc>
              <a:spcBef>
                <a:spcPts val="1600"/>
              </a:spcBef>
              <a:spcAft>
                <a:spcPts val="0"/>
              </a:spcAft>
              <a:buClr>
                <a:srgbClr val="000000"/>
              </a:buClr>
              <a:buSzPts val="1500"/>
              <a:buFont typeface="Arial"/>
              <a:buNone/>
            </a:pPr>
            <a:r>
              <a:t/>
            </a:r>
            <a:endParaRPr sz="1500">
              <a:solidFill>
                <a:schemeClr val="dk1"/>
              </a:solidFill>
              <a:latin typeface="Montserrat"/>
              <a:ea typeface="Montserrat"/>
              <a:cs typeface="Montserrat"/>
              <a:sym typeface="Montserrat"/>
            </a:endParaRPr>
          </a:p>
          <a:p>
            <a:pPr indent="0" lvl="0" marL="0" marR="0" rtl="0" algn="l">
              <a:lnSpc>
                <a:spcPct val="130000"/>
              </a:lnSpc>
              <a:spcBef>
                <a:spcPts val="160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l">
              <a:lnSpc>
                <a:spcPct val="130000"/>
              </a:lnSpc>
              <a:spcBef>
                <a:spcPts val="160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l">
              <a:lnSpc>
                <a:spcPct val="130000"/>
              </a:lnSpc>
              <a:spcBef>
                <a:spcPts val="160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ctr">
              <a:lnSpc>
                <a:spcPct val="130000"/>
              </a:lnSpc>
              <a:spcBef>
                <a:spcPts val="1600"/>
              </a:spcBef>
              <a:spcAft>
                <a:spcPts val="0"/>
              </a:spcAft>
              <a:buClr>
                <a:srgbClr val="000000"/>
              </a:buClr>
              <a:buSzPts val="1500"/>
              <a:buFont typeface="Arial"/>
              <a:buNone/>
            </a:pPr>
            <a:r>
              <a:t/>
            </a:r>
            <a:endParaRPr b="1" i="0" sz="1500" u="sng" cap="none" strike="noStrike">
              <a:solidFill>
                <a:schemeClr val="dk1"/>
              </a:solidFill>
              <a:latin typeface="Montserrat"/>
              <a:ea typeface="Montserrat"/>
              <a:cs typeface="Montserrat"/>
              <a:sym typeface="Montserrat"/>
            </a:endParaRPr>
          </a:p>
        </p:txBody>
      </p:sp>
      <p:sp>
        <p:nvSpPr>
          <p:cNvPr id="102" name="Google Shape;102;g113ad766b90_0_29"/>
          <p:cNvSpPr/>
          <p:nvPr/>
        </p:nvSpPr>
        <p:spPr>
          <a:xfrm rot="10800000">
            <a:off x="-297450" y="-316650"/>
            <a:ext cx="587400" cy="612600"/>
          </a:xfrm>
          <a:prstGeom prst="pie">
            <a:avLst>
              <a:gd fmla="val 10800000" name="adj1"/>
              <a:gd fmla="val 16200000" name="adj2"/>
            </a:avLst>
          </a:prstGeom>
          <a:solidFill>
            <a:srgbClr val="00C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113ad766b90_0_29"/>
          <p:cNvSpPr txBox="1"/>
          <p:nvPr/>
        </p:nvSpPr>
        <p:spPr>
          <a:xfrm>
            <a:off x="8601361" y="4688978"/>
            <a:ext cx="3288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1" i="0" lang="en" sz="700" u="none" cap="none" strike="noStrike">
                <a:solidFill>
                  <a:srgbClr val="00309E"/>
                </a:solidFill>
                <a:latin typeface="Oswald"/>
                <a:ea typeface="Oswald"/>
                <a:cs typeface="Oswald"/>
                <a:sym typeface="Oswald"/>
              </a:rPr>
              <a:t>‹#›</a:t>
            </a:fld>
            <a:endParaRPr b="1" i="0" sz="700" u="none" cap="none" strike="noStrike">
              <a:solidFill>
                <a:srgbClr val="00309E"/>
              </a:solidFill>
              <a:latin typeface="Oswald"/>
              <a:ea typeface="Oswald"/>
              <a:cs typeface="Oswald"/>
              <a:sym typeface="Oswald"/>
            </a:endParaRPr>
          </a:p>
        </p:txBody>
      </p:sp>
      <p:sp>
        <p:nvSpPr>
          <p:cNvPr id="104" name="Google Shape;104;g113ad766b90_0_29"/>
          <p:cNvSpPr txBox="1"/>
          <p:nvPr/>
        </p:nvSpPr>
        <p:spPr>
          <a:xfrm>
            <a:off x="481925" y="163750"/>
            <a:ext cx="3468300" cy="24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23293C"/>
                </a:solidFill>
                <a:latin typeface="Montserrat Medium"/>
                <a:ea typeface="Montserrat Medium"/>
                <a:cs typeface="Montserrat Medium"/>
                <a:sym typeface="Montserrat Medium"/>
              </a:rPr>
              <a:t>Here the title of the section</a:t>
            </a:r>
            <a:endParaRPr b="0" i="0" sz="700" u="none" cap="none" strike="noStrike">
              <a:solidFill>
                <a:srgbClr val="23293C"/>
              </a:solidFill>
              <a:latin typeface="Montserrat Medium"/>
              <a:ea typeface="Montserrat Medium"/>
              <a:cs typeface="Montserrat Medium"/>
              <a:sym typeface="Montserrat Medium"/>
            </a:endParaRPr>
          </a:p>
        </p:txBody>
      </p:sp>
      <p:sp>
        <p:nvSpPr>
          <p:cNvPr id="105" name="Google Shape;105;g113ad766b90_0_29"/>
          <p:cNvSpPr txBox="1"/>
          <p:nvPr/>
        </p:nvSpPr>
        <p:spPr>
          <a:xfrm>
            <a:off x="6539500" y="4690600"/>
            <a:ext cx="22146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0" i="1" lang="en" sz="700" u="none" cap="none" strike="noStrike">
                <a:solidFill>
                  <a:srgbClr val="23293C"/>
                </a:solidFill>
                <a:latin typeface="Montserrat"/>
                <a:ea typeface="Montserrat"/>
                <a:cs typeface="Montserrat"/>
                <a:sym typeface="Montserrat"/>
              </a:rPr>
              <a:t>The EU ETS cap</a:t>
            </a:r>
            <a:endParaRPr b="0" i="1" sz="700" u="none" cap="none" strike="noStrike">
              <a:solidFill>
                <a:srgbClr val="23293C"/>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700"/>
              <a:buFont typeface="Arial"/>
              <a:buNone/>
            </a:pPr>
            <a:r>
              <a:t/>
            </a:r>
            <a:endParaRPr b="0" i="1" sz="700" u="none" cap="none" strike="noStrike">
              <a:solidFill>
                <a:srgbClr val="23293C"/>
              </a:solidFill>
              <a:latin typeface="Montserrat"/>
              <a:ea typeface="Montserrat"/>
              <a:cs typeface="Montserrat"/>
              <a:sym typeface="Montserrat"/>
            </a:endParaRPr>
          </a:p>
        </p:txBody>
      </p:sp>
      <p:sp>
        <p:nvSpPr>
          <p:cNvPr id="106" name="Google Shape;106;g113ad766b90_0_29"/>
          <p:cNvSpPr txBox="1"/>
          <p:nvPr/>
        </p:nvSpPr>
        <p:spPr>
          <a:xfrm>
            <a:off x="150750" y="183200"/>
            <a:ext cx="394200" cy="24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309E"/>
                </a:solidFill>
                <a:latin typeface="Oswald"/>
                <a:ea typeface="Oswald"/>
                <a:cs typeface="Oswald"/>
                <a:sym typeface="Oswald"/>
              </a:rPr>
              <a:t>01.</a:t>
            </a:r>
            <a:endParaRPr b="1" i="0" sz="900" u="none" cap="none" strike="noStrike">
              <a:solidFill>
                <a:srgbClr val="00309E"/>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13ad766b90_0_41"/>
          <p:cNvSpPr txBox="1"/>
          <p:nvPr/>
        </p:nvSpPr>
        <p:spPr>
          <a:xfrm>
            <a:off x="399375" y="609650"/>
            <a:ext cx="6639000" cy="3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rgbClr val="00309E"/>
                </a:solidFill>
                <a:latin typeface="Oswald"/>
                <a:ea typeface="Oswald"/>
                <a:cs typeface="Oswald"/>
                <a:sym typeface="Oswald"/>
              </a:rPr>
              <a:t>International transport – our recommendations</a:t>
            </a:r>
            <a:endParaRPr b="1" i="0" sz="1800" u="none" cap="none" strike="noStrike">
              <a:solidFill>
                <a:srgbClr val="00309E"/>
              </a:solidFill>
              <a:latin typeface="Oswald"/>
              <a:ea typeface="Oswald"/>
              <a:cs typeface="Oswald"/>
              <a:sym typeface="Oswald"/>
            </a:endParaRPr>
          </a:p>
        </p:txBody>
      </p:sp>
      <p:sp>
        <p:nvSpPr>
          <p:cNvPr id="112" name="Google Shape;112;g113ad766b90_0_41"/>
          <p:cNvSpPr txBox="1"/>
          <p:nvPr/>
        </p:nvSpPr>
        <p:spPr>
          <a:xfrm>
            <a:off x="381550" y="1444836"/>
            <a:ext cx="6822000" cy="30573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None/>
            </a:pPr>
            <a:r>
              <a:t/>
            </a:r>
            <a:endParaRPr b="0" i="0" sz="1100" u="none" cap="none" strike="noStrike">
              <a:solidFill>
                <a:schemeClr val="dk1"/>
              </a:solidFill>
              <a:latin typeface="Montserrat"/>
              <a:ea typeface="Montserrat"/>
              <a:cs typeface="Montserrat"/>
              <a:sym typeface="Montserrat"/>
            </a:endParaRPr>
          </a:p>
        </p:txBody>
      </p:sp>
      <p:sp>
        <p:nvSpPr>
          <p:cNvPr id="113" name="Google Shape;113;g113ad766b90_0_41"/>
          <p:cNvSpPr txBox="1"/>
          <p:nvPr/>
        </p:nvSpPr>
        <p:spPr>
          <a:xfrm>
            <a:off x="399375" y="969413"/>
            <a:ext cx="6639000" cy="3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p:txBody>
      </p:sp>
      <p:sp>
        <p:nvSpPr>
          <p:cNvPr id="114" name="Google Shape;114;g113ad766b90_0_41"/>
          <p:cNvSpPr/>
          <p:nvPr/>
        </p:nvSpPr>
        <p:spPr>
          <a:xfrm rot="10800000">
            <a:off x="-297450" y="-316650"/>
            <a:ext cx="587400" cy="612600"/>
          </a:xfrm>
          <a:prstGeom prst="pie">
            <a:avLst>
              <a:gd fmla="val 10800000" name="adj1"/>
              <a:gd fmla="val 16200000" name="adj2"/>
            </a:avLst>
          </a:prstGeom>
          <a:solidFill>
            <a:srgbClr val="00C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13ad766b90_0_41"/>
          <p:cNvSpPr txBox="1"/>
          <p:nvPr/>
        </p:nvSpPr>
        <p:spPr>
          <a:xfrm>
            <a:off x="8601361" y="4688978"/>
            <a:ext cx="3288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1" i="0" lang="en" sz="700" u="none" cap="none" strike="noStrike">
                <a:solidFill>
                  <a:srgbClr val="00309E"/>
                </a:solidFill>
                <a:latin typeface="Oswald"/>
                <a:ea typeface="Oswald"/>
                <a:cs typeface="Oswald"/>
                <a:sym typeface="Oswald"/>
              </a:rPr>
              <a:t>‹#›</a:t>
            </a:fld>
            <a:endParaRPr b="1" i="0" sz="700" u="none" cap="none" strike="noStrike">
              <a:solidFill>
                <a:srgbClr val="00309E"/>
              </a:solidFill>
              <a:latin typeface="Oswald"/>
              <a:ea typeface="Oswald"/>
              <a:cs typeface="Oswald"/>
              <a:sym typeface="Oswald"/>
            </a:endParaRPr>
          </a:p>
        </p:txBody>
      </p:sp>
      <p:sp>
        <p:nvSpPr>
          <p:cNvPr id="116" name="Google Shape;116;g113ad766b90_0_41"/>
          <p:cNvSpPr txBox="1"/>
          <p:nvPr/>
        </p:nvSpPr>
        <p:spPr>
          <a:xfrm>
            <a:off x="481925" y="163750"/>
            <a:ext cx="3468300" cy="24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23293C"/>
                </a:solidFill>
                <a:latin typeface="Montserrat Medium"/>
                <a:ea typeface="Montserrat Medium"/>
                <a:cs typeface="Montserrat Medium"/>
                <a:sym typeface="Montserrat Medium"/>
              </a:rPr>
              <a:t>Here the title of the section</a:t>
            </a:r>
            <a:endParaRPr b="0" i="0" sz="700" u="none" cap="none" strike="noStrike">
              <a:solidFill>
                <a:srgbClr val="23293C"/>
              </a:solidFill>
              <a:latin typeface="Montserrat Medium"/>
              <a:ea typeface="Montserrat Medium"/>
              <a:cs typeface="Montserrat Medium"/>
              <a:sym typeface="Montserrat Medium"/>
            </a:endParaRPr>
          </a:p>
        </p:txBody>
      </p:sp>
      <p:sp>
        <p:nvSpPr>
          <p:cNvPr id="117" name="Google Shape;117;g113ad766b90_0_41"/>
          <p:cNvSpPr txBox="1"/>
          <p:nvPr/>
        </p:nvSpPr>
        <p:spPr>
          <a:xfrm>
            <a:off x="6539500" y="4690600"/>
            <a:ext cx="22146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0" i="1" lang="en" sz="700" u="none" cap="none" strike="noStrike">
                <a:solidFill>
                  <a:srgbClr val="23293C"/>
                </a:solidFill>
                <a:latin typeface="Montserrat"/>
                <a:ea typeface="Montserrat"/>
                <a:cs typeface="Montserrat"/>
                <a:sym typeface="Montserrat"/>
              </a:rPr>
              <a:t>The EU ETS cap</a:t>
            </a:r>
            <a:endParaRPr b="0" i="1" sz="700" u="none" cap="none" strike="noStrike">
              <a:solidFill>
                <a:srgbClr val="23293C"/>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700"/>
              <a:buFont typeface="Arial"/>
              <a:buNone/>
            </a:pPr>
            <a:r>
              <a:t/>
            </a:r>
            <a:endParaRPr b="0" i="1" sz="700" u="none" cap="none" strike="noStrike">
              <a:solidFill>
                <a:srgbClr val="23293C"/>
              </a:solidFill>
              <a:latin typeface="Montserrat"/>
              <a:ea typeface="Montserrat"/>
              <a:cs typeface="Montserrat"/>
              <a:sym typeface="Montserrat"/>
            </a:endParaRPr>
          </a:p>
        </p:txBody>
      </p:sp>
      <p:sp>
        <p:nvSpPr>
          <p:cNvPr id="118" name="Google Shape;118;g113ad766b90_0_41"/>
          <p:cNvSpPr txBox="1"/>
          <p:nvPr/>
        </p:nvSpPr>
        <p:spPr>
          <a:xfrm>
            <a:off x="150750" y="183200"/>
            <a:ext cx="394200" cy="24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309E"/>
                </a:solidFill>
                <a:latin typeface="Oswald"/>
                <a:ea typeface="Oswald"/>
                <a:cs typeface="Oswald"/>
                <a:sym typeface="Oswald"/>
              </a:rPr>
              <a:t>01.</a:t>
            </a:r>
            <a:endParaRPr b="1" i="0" sz="900" u="none" cap="none" strike="noStrike">
              <a:solidFill>
                <a:srgbClr val="00309E"/>
              </a:solidFill>
              <a:latin typeface="Oswald"/>
              <a:ea typeface="Oswald"/>
              <a:cs typeface="Oswald"/>
              <a:sym typeface="Oswald"/>
            </a:endParaRPr>
          </a:p>
        </p:txBody>
      </p:sp>
      <p:sp>
        <p:nvSpPr>
          <p:cNvPr id="119" name="Google Shape;119;g113ad766b90_0_41"/>
          <p:cNvSpPr txBox="1"/>
          <p:nvPr/>
        </p:nvSpPr>
        <p:spPr>
          <a:xfrm>
            <a:off x="481925" y="1444825"/>
            <a:ext cx="6721500" cy="286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Shipping </a:t>
            </a:r>
            <a:endParaRPr b="1"/>
          </a:p>
          <a:p>
            <a:pPr indent="0" lvl="0" marL="0" rtl="0" algn="l">
              <a:spcBef>
                <a:spcPts val="0"/>
              </a:spcBef>
              <a:spcAft>
                <a:spcPts val="0"/>
              </a:spcAft>
              <a:buNone/>
            </a:pPr>
            <a:r>
              <a:rPr lang="en" sz="1000">
                <a:solidFill>
                  <a:schemeClr val="dk1"/>
                </a:solidFill>
                <a:latin typeface="Montserrat"/>
                <a:ea typeface="Montserrat"/>
                <a:cs typeface="Montserrat"/>
                <a:sym typeface="Montserrat"/>
              </a:rPr>
              <a:t>Full inclusion of all domestic emissions and international emissions (as in EP’s position 2020)</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000">
                <a:solidFill>
                  <a:schemeClr val="dk1"/>
                </a:solidFill>
                <a:latin typeface="Montserrat"/>
                <a:ea typeface="Montserrat"/>
                <a:cs typeface="Montserrat"/>
                <a:sym typeface="Montserrat"/>
              </a:rPr>
              <a:t>No phasing in period – it shields the polluters from paying the carbon price and is unnecessary since the shipping industry has already reported their emissions since 2018 and knows what the inclusion in ETS would entail for them</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Aviation</a:t>
            </a:r>
            <a:endParaRPr b="1"/>
          </a:p>
          <a:p>
            <a:pPr indent="0" lvl="0" marL="0" marR="0" rtl="0" algn="just">
              <a:lnSpc>
                <a:spcPct val="100000"/>
              </a:lnSpc>
              <a:spcBef>
                <a:spcPts val="0"/>
              </a:spcBef>
              <a:spcAft>
                <a:spcPts val="0"/>
              </a:spcAft>
              <a:buNone/>
            </a:pPr>
            <a:r>
              <a:rPr lang="en" sz="1000">
                <a:solidFill>
                  <a:schemeClr val="dk1"/>
                </a:solidFill>
                <a:latin typeface="Montserrat"/>
                <a:ea typeface="Montserrat"/>
                <a:cs typeface="Montserrat"/>
                <a:sym typeface="Montserrat"/>
              </a:rPr>
              <a:t>Full phase out of free allocation from the year of adoption of regulation instead of the currently proposed gradual phase-out until 2027</a:t>
            </a:r>
            <a:endParaRPr sz="1000">
              <a:solidFill>
                <a:schemeClr val="dk1"/>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lang="en" sz="1000">
                <a:solidFill>
                  <a:schemeClr val="dk1"/>
                </a:solidFill>
                <a:latin typeface="Montserrat"/>
                <a:ea typeface="Montserrat"/>
                <a:cs typeface="Montserrat"/>
                <a:sym typeface="Montserrat"/>
              </a:rPr>
              <a:t>Full scope ETS coverage, including all in- and out-going flights, instead of the currently proposed split: ETS for intra EEA and CORSIA for flights arriving and leaving the EEA</a:t>
            </a:r>
            <a:endParaRPr sz="1000">
              <a:solidFill>
                <a:schemeClr val="dk1"/>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13ad766b90_0_52"/>
          <p:cNvSpPr txBox="1"/>
          <p:nvPr/>
        </p:nvSpPr>
        <p:spPr>
          <a:xfrm>
            <a:off x="399375" y="609650"/>
            <a:ext cx="6639000" cy="3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b="1" lang="en" sz="1800">
                <a:solidFill>
                  <a:srgbClr val="00309E"/>
                </a:solidFill>
                <a:latin typeface="Oswald"/>
                <a:ea typeface="Oswald"/>
                <a:cs typeface="Oswald"/>
                <a:sym typeface="Oswald"/>
              </a:rPr>
              <a:t>Use of ETS revenues</a:t>
            </a:r>
            <a:endParaRPr b="1" sz="1800">
              <a:solidFill>
                <a:srgbClr val="00309E"/>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800"/>
              <a:buFont typeface="Arial"/>
              <a:buNone/>
            </a:pPr>
            <a:r>
              <a:rPr b="1" lang="en" sz="1800">
                <a:solidFill>
                  <a:srgbClr val="00309E"/>
                </a:solidFill>
                <a:latin typeface="Oswald"/>
                <a:ea typeface="Oswald"/>
                <a:cs typeface="Oswald"/>
                <a:sym typeface="Oswald"/>
              </a:rPr>
              <a:t>Innovation Fund and Modernisation Fund - EC proposal</a:t>
            </a:r>
            <a:endParaRPr b="1" sz="1800">
              <a:solidFill>
                <a:srgbClr val="00309E"/>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800"/>
              <a:buFont typeface="Arial"/>
              <a:buNone/>
            </a:pPr>
            <a:r>
              <a:t/>
            </a:r>
            <a:endParaRPr b="1" sz="1800">
              <a:solidFill>
                <a:srgbClr val="00309E"/>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309E"/>
              </a:solidFill>
              <a:latin typeface="Oswald"/>
              <a:ea typeface="Oswald"/>
              <a:cs typeface="Oswald"/>
              <a:sym typeface="Oswald"/>
            </a:endParaRPr>
          </a:p>
        </p:txBody>
      </p:sp>
      <p:sp>
        <p:nvSpPr>
          <p:cNvPr id="125" name="Google Shape;125;g113ad766b90_0_52"/>
          <p:cNvSpPr txBox="1"/>
          <p:nvPr/>
        </p:nvSpPr>
        <p:spPr>
          <a:xfrm>
            <a:off x="399375" y="1090636"/>
            <a:ext cx="6822000" cy="3057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720"/>
              </a:spcBef>
              <a:spcAft>
                <a:spcPts val="0"/>
              </a:spcAft>
              <a:buNone/>
            </a:pPr>
            <a:r>
              <a:t/>
            </a:r>
            <a:endParaRPr b="1" sz="900">
              <a:solidFill>
                <a:srgbClr val="737572"/>
              </a:solidFill>
              <a:latin typeface="Montserrat"/>
              <a:ea typeface="Montserrat"/>
              <a:cs typeface="Montserrat"/>
              <a:sym typeface="Montserrat"/>
            </a:endParaRPr>
          </a:p>
          <a:p>
            <a:pPr indent="0" lvl="0" marL="0" rtl="0" algn="l">
              <a:lnSpc>
                <a:spcPct val="120000"/>
              </a:lnSpc>
              <a:spcBef>
                <a:spcPts val="720"/>
              </a:spcBef>
              <a:spcAft>
                <a:spcPts val="0"/>
              </a:spcAft>
              <a:buClr>
                <a:schemeClr val="dk1"/>
              </a:buClr>
              <a:buSzPts val="3700"/>
              <a:buFont typeface="Arial"/>
              <a:buNone/>
            </a:pPr>
            <a:r>
              <a:rPr b="1" lang="en" sz="900">
                <a:solidFill>
                  <a:srgbClr val="737572"/>
                </a:solidFill>
                <a:latin typeface="Montserrat"/>
                <a:ea typeface="Montserrat"/>
                <a:cs typeface="Montserrat"/>
                <a:sym typeface="Montserrat"/>
              </a:rPr>
              <a:t>Use of ETS revenues</a:t>
            </a:r>
            <a:endParaRPr b="1" sz="900">
              <a:solidFill>
                <a:srgbClr val="737572"/>
              </a:solidFill>
              <a:latin typeface="Montserrat"/>
              <a:ea typeface="Montserrat"/>
              <a:cs typeface="Montserrat"/>
              <a:sym typeface="Montserrat"/>
            </a:endParaRPr>
          </a:p>
          <a:p>
            <a:pPr indent="-336550" lvl="0" marL="457200" rtl="0" algn="l">
              <a:lnSpc>
                <a:spcPct val="130000"/>
              </a:lnSpc>
              <a:spcBef>
                <a:spcPts val="480"/>
              </a:spcBef>
              <a:spcAft>
                <a:spcPts val="0"/>
              </a:spcAft>
              <a:buClr>
                <a:srgbClr val="737572"/>
              </a:buClr>
              <a:buSzPts val="1700"/>
              <a:buChar char="•"/>
            </a:pPr>
            <a:r>
              <a:rPr lang="en" sz="900">
                <a:solidFill>
                  <a:srgbClr val="737572"/>
                </a:solidFill>
                <a:latin typeface="Montserrat"/>
                <a:ea typeface="Montserrat"/>
                <a:cs typeface="Montserrat"/>
                <a:sym typeface="Montserrat"/>
              </a:rPr>
              <a:t>100% spending on climate is made mandatory</a:t>
            </a:r>
            <a:endParaRPr sz="900">
              <a:solidFill>
                <a:srgbClr val="737572"/>
              </a:solidFill>
              <a:latin typeface="Montserrat"/>
              <a:ea typeface="Montserrat"/>
              <a:cs typeface="Montserrat"/>
              <a:sym typeface="Montserrat"/>
            </a:endParaRPr>
          </a:p>
          <a:p>
            <a:pPr indent="-336550" lvl="0" marL="457200" rtl="0" algn="l">
              <a:lnSpc>
                <a:spcPct val="130000"/>
              </a:lnSpc>
              <a:spcBef>
                <a:spcPts val="480"/>
              </a:spcBef>
              <a:spcAft>
                <a:spcPts val="0"/>
              </a:spcAft>
              <a:buClr>
                <a:srgbClr val="737572"/>
              </a:buClr>
              <a:buSzPts val="1700"/>
              <a:buChar char="•"/>
            </a:pPr>
            <a:r>
              <a:rPr lang="en" sz="900">
                <a:solidFill>
                  <a:srgbClr val="737572"/>
                </a:solidFill>
                <a:latin typeface="Montserrat"/>
                <a:ea typeface="Montserrat"/>
                <a:cs typeface="Montserrat"/>
                <a:sym typeface="Montserrat"/>
              </a:rPr>
              <a:t>No extra conditionality on how the money should be spent</a:t>
            </a:r>
            <a:br>
              <a:rPr lang="en" sz="900">
                <a:solidFill>
                  <a:srgbClr val="737572"/>
                </a:solidFill>
                <a:latin typeface="Montserrat"/>
                <a:ea typeface="Montserrat"/>
                <a:cs typeface="Montserrat"/>
                <a:sym typeface="Montserrat"/>
              </a:rPr>
            </a:br>
            <a:endParaRPr sz="900">
              <a:solidFill>
                <a:srgbClr val="737572"/>
              </a:solidFill>
              <a:latin typeface="Montserrat"/>
              <a:ea typeface="Montserrat"/>
              <a:cs typeface="Montserrat"/>
              <a:sym typeface="Montserrat"/>
            </a:endParaRPr>
          </a:p>
          <a:p>
            <a:pPr indent="0" lvl="0" marL="0" marR="0" rtl="0" algn="l">
              <a:lnSpc>
                <a:spcPct val="90000"/>
              </a:lnSpc>
              <a:spcBef>
                <a:spcPts val="1000"/>
              </a:spcBef>
              <a:spcAft>
                <a:spcPts val="0"/>
              </a:spcAft>
              <a:buNone/>
            </a:pPr>
            <a:r>
              <a:rPr b="1" lang="en" sz="900">
                <a:solidFill>
                  <a:srgbClr val="737572"/>
                </a:solidFill>
                <a:latin typeface="Montserrat"/>
                <a:ea typeface="Montserrat"/>
                <a:cs typeface="Montserrat"/>
                <a:sym typeface="Montserrat"/>
              </a:rPr>
              <a:t>Modernisation Fund</a:t>
            </a:r>
            <a:endParaRPr b="1" sz="900">
              <a:solidFill>
                <a:srgbClr val="737572"/>
              </a:solidFill>
              <a:latin typeface="Montserrat"/>
              <a:ea typeface="Montserrat"/>
              <a:cs typeface="Montserrat"/>
              <a:sym typeface="Montserrat"/>
            </a:endParaRPr>
          </a:p>
          <a:p>
            <a:pPr indent="0" lvl="0" marL="457200" marR="0" rtl="0" algn="l">
              <a:lnSpc>
                <a:spcPct val="90000"/>
              </a:lnSpc>
              <a:spcBef>
                <a:spcPts val="1000"/>
              </a:spcBef>
              <a:spcAft>
                <a:spcPts val="0"/>
              </a:spcAft>
              <a:buNone/>
            </a:pPr>
            <a:r>
              <a:rPr lang="en" sz="900">
                <a:solidFill>
                  <a:srgbClr val="737572"/>
                </a:solidFill>
                <a:latin typeface="Montserrat"/>
                <a:ea typeface="Montserrat"/>
                <a:cs typeface="Montserrat"/>
                <a:sym typeface="Montserrat"/>
              </a:rPr>
              <a:t>Exclusion of fossil fuels</a:t>
            </a:r>
            <a:endParaRPr sz="900">
              <a:solidFill>
                <a:srgbClr val="737572"/>
              </a:solidFill>
              <a:latin typeface="Montserrat"/>
              <a:ea typeface="Montserrat"/>
              <a:cs typeface="Montserrat"/>
              <a:sym typeface="Montserrat"/>
            </a:endParaRPr>
          </a:p>
          <a:p>
            <a:pPr indent="0" lvl="0" marL="457200" marR="0" rtl="0" algn="l">
              <a:lnSpc>
                <a:spcPct val="90000"/>
              </a:lnSpc>
              <a:spcBef>
                <a:spcPts val="1000"/>
              </a:spcBef>
              <a:spcAft>
                <a:spcPts val="0"/>
              </a:spcAft>
              <a:buNone/>
            </a:pPr>
            <a:r>
              <a:rPr lang="en" sz="900">
                <a:solidFill>
                  <a:srgbClr val="737572"/>
                </a:solidFill>
                <a:latin typeface="Montserrat"/>
                <a:ea typeface="Montserrat"/>
                <a:cs typeface="Montserrat"/>
                <a:sym typeface="Montserrat"/>
              </a:rPr>
              <a:t>More revenues (+2.5% of allowances)</a:t>
            </a:r>
            <a:endParaRPr sz="900">
              <a:solidFill>
                <a:srgbClr val="737572"/>
              </a:solidFill>
              <a:latin typeface="Montserrat"/>
              <a:ea typeface="Montserrat"/>
              <a:cs typeface="Montserrat"/>
              <a:sym typeface="Montserrat"/>
            </a:endParaRPr>
          </a:p>
          <a:p>
            <a:pPr indent="0" lvl="0" marL="457200" marR="0" rtl="0" algn="l">
              <a:lnSpc>
                <a:spcPct val="90000"/>
              </a:lnSpc>
              <a:spcBef>
                <a:spcPts val="1000"/>
              </a:spcBef>
              <a:spcAft>
                <a:spcPts val="0"/>
              </a:spcAft>
              <a:buNone/>
            </a:pPr>
            <a:r>
              <a:rPr lang="en" sz="900">
                <a:solidFill>
                  <a:srgbClr val="737572"/>
                </a:solidFill>
                <a:latin typeface="Montserrat"/>
                <a:ea typeface="Montserrat"/>
                <a:cs typeface="Montserrat"/>
                <a:sym typeface="Montserrat"/>
              </a:rPr>
              <a:t>PT and EL included (MS with GDP lower than 65% EU average)</a:t>
            </a:r>
            <a:endParaRPr sz="900">
              <a:solidFill>
                <a:srgbClr val="737572"/>
              </a:solidFill>
              <a:latin typeface="Montserrat"/>
              <a:ea typeface="Montserrat"/>
              <a:cs typeface="Montserrat"/>
              <a:sym typeface="Montserrat"/>
            </a:endParaRPr>
          </a:p>
          <a:p>
            <a:pPr indent="0" lvl="0" marL="457200" marR="0" rtl="0" algn="l">
              <a:lnSpc>
                <a:spcPct val="90000"/>
              </a:lnSpc>
              <a:spcBef>
                <a:spcPts val="1000"/>
              </a:spcBef>
              <a:spcAft>
                <a:spcPts val="0"/>
              </a:spcAft>
              <a:buNone/>
            </a:pPr>
            <a:r>
              <a:t/>
            </a:r>
            <a:endParaRPr sz="900">
              <a:solidFill>
                <a:srgbClr val="737572"/>
              </a:solidFill>
              <a:latin typeface="Montserrat"/>
              <a:ea typeface="Montserrat"/>
              <a:cs typeface="Montserrat"/>
              <a:sym typeface="Montserrat"/>
            </a:endParaRPr>
          </a:p>
          <a:p>
            <a:pPr indent="0" lvl="0" marL="0" marR="0" rtl="0" algn="l">
              <a:lnSpc>
                <a:spcPct val="90000"/>
              </a:lnSpc>
              <a:spcBef>
                <a:spcPts val="1000"/>
              </a:spcBef>
              <a:spcAft>
                <a:spcPts val="0"/>
              </a:spcAft>
              <a:buNone/>
            </a:pPr>
            <a:r>
              <a:rPr b="1" lang="en" sz="900">
                <a:solidFill>
                  <a:srgbClr val="737572"/>
                </a:solidFill>
                <a:latin typeface="Montserrat"/>
                <a:ea typeface="Montserrat"/>
                <a:cs typeface="Montserrat"/>
                <a:sym typeface="Montserrat"/>
              </a:rPr>
              <a:t>Innovation Fund</a:t>
            </a:r>
            <a:endParaRPr b="1" sz="900">
              <a:solidFill>
                <a:srgbClr val="737572"/>
              </a:solidFill>
              <a:latin typeface="Montserrat"/>
              <a:ea typeface="Montserrat"/>
              <a:cs typeface="Montserrat"/>
              <a:sym typeface="Montserrat"/>
            </a:endParaRPr>
          </a:p>
          <a:p>
            <a:pPr indent="0" lvl="0" marL="457200" marR="0" rtl="0" algn="l">
              <a:lnSpc>
                <a:spcPct val="90000"/>
              </a:lnSpc>
              <a:spcBef>
                <a:spcPts val="1000"/>
              </a:spcBef>
              <a:spcAft>
                <a:spcPts val="0"/>
              </a:spcAft>
              <a:buNone/>
            </a:pPr>
            <a:r>
              <a:rPr lang="en" sz="900">
                <a:solidFill>
                  <a:srgbClr val="737572"/>
                </a:solidFill>
                <a:latin typeface="Montserrat"/>
                <a:ea typeface="Montserrat"/>
                <a:cs typeface="Montserrat"/>
                <a:sym typeface="Montserrat"/>
              </a:rPr>
              <a:t>Expansion of scope: maritime and zero-carbon fuels </a:t>
            </a:r>
            <a:endParaRPr sz="900">
              <a:solidFill>
                <a:srgbClr val="737572"/>
              </a:solidFill>
              <a:latin typeface="Montserrat"/>
              <a:ea typeface="Montserrat"/>
              <a:cs typeface="Montserrat"/>
              <a:sym typeface="Montserrat"/>
            </a:endParaRPr>
          </a:p>
          <a:p>
            <a:pPr indent="0" lvl="0" marL="457200" marR="0" rtl="0" algn="l">
              <a:lnSpc>
                <a:spcPct val="90000"/>
              </a:lnSpc>
              <a:spcBef>
                <a:spcPts val="1000"/>
              </a:spcBef>
              <a:spcAft>
                <a:spcPts val="0"/>
              </a:spcAft>
              <a:buNone/>
            </a:pPr>
            <a:r>
              <a:rPr lang="en" sz="900">
                <a:solidFill>
                  <a:srgbClr val="737572"/>
                </a:solidFill>
                <a:latin typeface="Montserrat"/>
                <a:ea typeface="Montserrat"/>
                <a:cs typeface="Montserrat"/>
                <a:sym typeface="Montserrat"/>
              </a:rPr>
              <a:t>More funds = 50 million allowances + 150 million allowances from ETS2 + reduced free allowances from CBAM sectors </a:t>
            </a:r>
            <a:endParaRPr sz="900">
              <a:solidFill>
                <a:srgbClr val="737572"/>
              </a:solidFill>
              <a:latin typeface="Montserrat"/>
              <a:ea typeface="Montserrat"/>
              <a:cs typeface="Montserrat"/>
              <a:sym typeface="Montserrat"/>
            </a:endParaRPr>
          </a:p>
          <a:p>
            <a:pPr indent="0" lvl="0" marL="457200" marR="0" rtl="0" algn="l">
              <a:lnSpc>
                <a:spcPct val="90000"/>
              </a:lnSpc>
              <a:spcBef>
                <a:spcPts val="1000"/>
              </a:spcBef>
              <a:spcAft>
                <a:spcPts val="0"/>
              </a:spcAft>
              <a:buNone/>
            </a:pPr>
            <a:r>
              <a:rPr lang="en" sz="900">
                <a:solidFill>
                  <a:srgbClr val="737572"/>
                </a:solidFill>
                <a:latin typeface="Montserrat"/>
                <a:ea typeface="Montserrat"/>
                <a:cs typeface="Montserrat"/>
                <a:sym typeface="Montserrat"/>
              </a:rPr>
              <a:t>Carbon Contracts for Differences </a:t>
            </a:r>
            <a:endParaRPr sz="900">
              <a:solidFill>
                <a:srgbClr val="737572"/>
              </a:solidFill>
              <a:latin typeface="Montserrat"/>
              <a:ea typeface="Montserrat"/>
              <a:cs typeface="Montserrat"/>
              <a:sym typeface="Montserrat"/>
            </a:endParaRPr>
          </a:p>
          <a:p>
            <a:pPr indent="0" lvl="0" marL="457200" marR="0" rtl="0" algn="l">
              <a:lnSpc>
                <a:spcPct val="90000"/>
              </a:lnSpc>
              <a:spcBef>
                <a:spcPts val="1000"/>
              </a:spcBef>
              <a:spcAft>
                <a:spcPts val="0"/>
              </a:spcAft>
              <a:buNone/>
            </a:pPr>
            <a:r>
              <a:t/>
            </a:r>
            <a:endParaRPr sz="2200">
              <a:solidFill>
                <a:schemeClr val="dk1"/>
              </a:solidFill>
              <a:latin typeface="Calibri"/>
              <a:ea typeface="Calibri"/>
              <a:cs typeface="Calibri"/>
              <a:sym typeface="Calibri"/>
            </a:endParaRPr>
          </a:p>
          <a:p>
            <a:pPr indent="0" lvl="0" marL="457200" marR="0" rtl="0" algn="l">
              <a:lnSpc>
                <a:spcPct val="90000"/>
              </a:lnSpc>
              <a:spcBef>
                <a:spcPts val="1000"/>
              </a:spcBef>
              <a:spcAft>
                <a:spcPts val="0"/>
              </a:spcAft>
              <a:buNone/>
            </a:pPr>
            <a:r>
              <a:t/>
            </a:r>
            <a:endParaRPr sz="2200">
              <a:solidFill>
                <a:schemeClr val="dk1"/>
              </a:solidFill>
              <a:latin typeface="Calibri"/>
              <a:ea typeface="Calibri"/>
              <a:cs typeface="Calibri"/>
              <a:sym typeface="Calibri"/>
            </a:endParaRPr>
          </a:p>
        </p:txBody>
      </p:sp>
      <p:sp>
        <p:nvSpPr>
          <p:cNvPr id="126" name="Google Shape;126;g113ad766b90_0_52"/>
          <p:cNvSpPr txBox="1"/>
          <p:nvPr/>
        </p:nvSpPr>
        <p:spPr>
          <a:xfrm>
            <a:off x="864250" y="946913"/>
            <a:ext cx="6639000" cy="3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p:txBody>
      </p:sp>
      <p:sp>
        <p:nvSpPr>
          <p:cNvPr id="127" name="Google Shape;127;g113ad766b90_0_52"/>
          <p:cNvSpPr/>
          <p:nvPr/>
        </p:nvSpPr>
        <p:spPr>
          <a:xfrm rot="10800000">
            <a:off x="-297450" y="-316650"/>
            <a:ext cx="587400" cy="612600"/>
          </a:xfrm>
          <a:prstGeom prst="pie">
            <a:avLst>
              <a:gd fmla="val 10800000" name="adj1"/>
              <a:gd fmla="val 16200000" name="adj2"/>
            </a:avLst>
          </a:prstGeom>
          <a:solidFill>
            <a:srgbClr val="00C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13ad766b90_0_52"/>
          <p:cNvSpPr txBox="1"/>
          <p:nvPr/>
        </p:nvSpPr>
        <p:spPr>
          <a:xfrm>
            <a:off x="8601361" y="4688978"/>
            <a:ext cx="3288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1" i="0" lang="en" sz="700" u="none" cap="none" strike="noStrike">
                <a:solidFill>
                  <a:srgbClr val="00309E"/>
                </a:solidFill>
                <a:latin typeface="Oswald"/>
                <a:ea typeface="Oswald"/>
                <a:cs typeface="Oswald"/>
                <a:sym typeface="Oswald"/>
              </a:rPr>
              <a:t>‹#›</a:t>
            </a:fld>
            <a:endParaRPr b="1" i="0" sz="700" u="none" cap="none" strike="noStrike">
              <a:solidFill>
                <a:srgbClr val="00309E"/>
              </a:solidFill>
              <a:latin typeface="Oswald"/>
              <a:ea typeface="Oswald"/>
              <a:cs typeface="Oswald"/>
              <a:sym typeface="Oswald"/>
            </a:endParaRPr>
          </a:p>
        </p:txBody>
      </p:sp>
      <p:sp>
        <p:nvSpPr>
          <p:cNvPr id="129" name="Google Shape;129;g113ad766b90_0_52"/>
          <p:cNvSpPr txBox="1"/>
          <p:nvPr/>
        </p:nvSpPr>
        <p:spPr>
          <a:xfrm>
            <a:off x="481925" y="163750"/>
            <a:ext cx="3468300" cy="24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23293C"/>
                </a:solidFill>
                <a:latin typeface="Montserrat Medium"/>
                <a:ea typeface="Montserrat Medium"/>
                <a:cs typeface="Montserrat Medium"/>
                <a:sym typeface="Montserrat Medium"/>
              </a:rPr>
              <a:t>Here the title of the section</a:t>
            </a:r>
            <a:endParaRPr b="0" i="0" sz="700" u="none" cap="none" strike="noStrike">
              <a:solidFill>
                <a:srgbClr val="23293C"/>
              </a:solidFill>
              <a:latin typeface="Montserrat Medium"/>
              <a:ea typeface="Montserrat Medium"/>
              <a:cs typeface="Montserrat Medium"/>
              <a:sym typeface="Montserrat Medium"/>
            </a:endParaRPr>
          </a:p>
        </p:txBody>
      </p:sp>
      <p:sp>
        <p:nvSpPr>
          <p:cNvPr id="130" name="Google Shape;130;g113ad766b90_0_52"/>
          <p:cNvSpPr txBox="1"/>
          <p:nvPr/>
        </p:nvSpPr>
        <p:spPr>
          <a:xfrm>
            <a:off x="6539500" y="4690600"/>
            <a:ext cx="22146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0" i="1" lang="en" sz="700" u="none" cap="none" strike="noStrike">
                <a:solidFill>
                  <a:srgbClr val="23293C"/>
                </a:solidFill>
                <a:latin typeface="Montserrat"/>
                <a:ea typeface="Montserrat"/>
                <a:cs typeface="Montserrat"/>
                <a:sym typeface="Montserrat"/>
              </a:rPr>
              <a:t>The EU ETS cap</a:t>
            </a:r>
            <a:endParaRPr b="0" i="1" sz="700" u="none" cap="none" strike="noStrike">
              <a:solidFill>
                <a:srgbClr val="23293C"/>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700"/>
              <a:buFont typeface="Arial"/>
              <a:buNone/>
            </a:pPr>
            <a:r>
              <a:t/>
            </a:r>
            <a:endParaRPr b="0" i="1" sz="700" u="none" cap="none" strike="noStrike">
              <a:solidFill>
                <a:srgbClr val="23293C"/>
              </a:solidFill>
              <a:latin typeface="Montserrat"/>
              <a:ea typeface="Montserrat"/>
              <a:cs typeface="Montserrat"/>
              <a:sym typeface="Montserrat"/>
            </a:endParaRPr>
          </a:p>
        </p:txBody>
      </p:sp>
      <p:sp>
        <p:nvSpPr>
          <p:cNvPr id="131" name="Google Shape;131;g113ad766b90_0_52"/>
          <p:cNvSpPr txBox="1"/>
          <p:nvPr/>
        </p:nvSpPr>
        <p:spPr>
          <a:xfrm>
            <a:off x="150750" y="183200"/>
            <a:ext cx="394200" cy="24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309E"/>
                </a:solidFill>
                <a:latin typeface="Oswald"/>
                <a:ea typeface="Oswald"/>
                <a:cs typeface="Oswald"/>
                <a:sym typeface="Oswald"/>
              </a:rPr>
              <a:t>01.</a:t>
            </a:r>
            <a:endParaRPr b="1" i="0" sz="900" u="none" cap="none" strike="noStrike">
              <a:solidFill>
                <a:srgbClr val="00309E"/>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13ad766b90_0_77"/>
          <p:cNvSpPr txBox="1"/>
          <p:nvPr/>
        </p:nvSpPr>
        <p:spPr>
          <a:xfrm>
            <a:off x="399375" y="609650"/>
            <a:ext cx="6639000" cy="39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b="1" lang="en" sz="1800">
                <a:solidFill>
                  <a:srgbClr val="00309E"/>
                </a:solidFill>
                <a:latin typeface="Oswald"/>
                <a:ea typeface="Oswald"/>
                <a:cs typeface="Oswald"/>
                <a:sym typeface="Oswald"/>
              </a:rPr>
              <a:t>Use of ETS revenues – our recommendations</a:t>
            </a:r>
            <a:endParaRPr b="1" i="0" sz="1800" u="none" cap="none" strike="noStrike">
              <a:solidFill>
                <a:srgbClr val="00309E"/>
              </a:solidFill>
              <a:latin typeface="Oswald"/>
              <a:ea typeface="Oswald"/>
              <a:cs typeface="Oswald"/>
              <a:sym typeface="Oswald"/>
            </a:endParaRPr>
          </a:p>
        </p:txBody>
      </p:sp>
      <p:sp>
        <p:nvSpPr>
          <p:cNvPr id="137" name="Google Shape;137;g113ad766b90_0_77"/>
          <p:cNvSpPr/>
          <p:nvPr/>
        </p:nvSpPr>
        <p:spPr>
          <a:xfrm rot="10800000">
            <a:off x="-297450" y="-316650"/>
            <a:ext cx="587400" cy="612600"/>
          </a:xfrm>
          <a:prstGeom prst="pie">
            <a:avLst>
              <a:gd fmla="val 10800000" name="adj1"/>
              <a:gd fmla="val 16200000" name="adj2"/>
            </a:avLst>
          </a:prstGeom>
          <a:solidFill>
            <a:srgbClr val="00C9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13ad766b90_0_77"/>
          <p:cNvSpPr txBox="1"/>
          <p:nvPr/>
        </p:nvSpPr>
        <p:spPr>
          <a:xfrm>
            <a:off x="8601361" y="4688978"/>
            <a:ext cx="3288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1" i="0" lang="en" sz="700" u="none" cap="none" strike="noStrike">
                <a:solidFill>
                  <a:srgbClr val="00309E"/>
                </a:solidFill>
                <a:latin typeface="Oswald"/>
                <a:ea typeface="Oswald"/>
                <a:cs typeface="Oswald"/>
                <a:sym typeface="Oswald"/>
              </a:rPr>
              <a:t>‹#›</a:t>
            </a:fld>
            <a:endParaRPr b="1" i="0" sz="700" u="none" cap="none" strike="noStrike">
              <a:solidFill>
                <a:srgbClr val="00309E"/>
              </a:solidFill>
              <a:latin typeface="Oswald"/>
              <a:ea typeface="Oswald"/>
              <a:cs typeface="Oswald"/>
              <a:sym typeface="Oswald"/>
            </a:endParaRPr>
          </a:p>
        </p:txBody>
      </p:sp>
      <p:sp>
        <p:nvSpPr>
          <p:cNvPr id="139" name="Google Shape;139;g113ad766b90_0_77"/>
          <p:cNvSpPr txBox="1"/>
          <p:nvPr/>
        </p:nvSpPr>
        <p:spPr>
          <a:xfrm>
            <a:off x="481925" y="163750"/>
            <a:ext cx="3468300" cy="24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23293C"/>
                </a:solidFill>
                <a:latin typeface="Montserrat Medium"/>
                <a:ea typeface="Montserrat Medium"/>
                <a:cs typeface="Montserrat Medium"/>
                <a:sym typeface="Montserrat Medium"/>
              </a:rPr>
              <a:t>Here the title of the section</a:t>
            </a:r>
            <a:endParaRPr b="0" i="0" sz="700" u="none" cap="none" strike="noStrike">
              <a:solidFill>
                <a:srgbClr val="23293C"/>
              </a:solidFill>
              <a:latin typeface="Montserrat Medium"/>
              <a:ea typeface="Montserrat Medium"/>
              <a:cs typeface="Montserrat Medium"/>
              <a:sym typeface="Montserrat Medium"/>
            </a:endParaRPr>
          </a:p>
        </p:txBody>
      </p:sp>
      <p:sp>
        <p:nvSpPr>
          <p:cNvPr id="140" name="Google Shape;140;g113ad766b90_0_77"/>
          <p:cNvSpPr txBox="1"/>
          <p:nvPr/>
        </p:nvSpPr>
        <p:spPr>
          <a:xfrm>
            <a:off x="6539500" y="4690600"/>
            <a:ext cx="2214600" cy="248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0" i="1" lang="en" sz="700" u="none" cap="none" strike="noStrike">
                <a:solidFill>
                  <a:srgbClr val="23293C"/>
                </a:solidFill>
                <a:latin typeface="Montserrat"/>
                <a:ea typeface="Montserrat"/>
                <a:cs typeface="Montserrat"/>
                <a:sym typeface="Montserrat"/>
              </a:rPr>
              <a:t>The EU ETS cap</a:t>
            </a:r>
            <a:endParaRPr b="0" i="1" sz="700" u="none" cap="none" strike="noStrike">
              <a:solidFill>
                <a:srgbClr val="23293C"/>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700"/>
              <a:buFont typeface="Arial"/>
              <a:buNone/>
            </a:pPr>
            <a:r>
              <a:t/>
            </a:r>
            <a:endParaRPr b="0" i="1" sz="700" u="none" cap="none" strike="noStrike">
              <a:solidFill>
                <a:srgbClr val="23293C"/>
              </a:solidFill>
              <a:latin typeface="Montserrat"/>
              <a:ea typeface="Montserrat"/>
              <a:cs typeface="Montserrat"/>
              <a:sym typeface="Montserrat"/>
            </a:endParaRPr>
          </a:p>
        </p:txBody>
      </p:sp>
      <p:sp>
        <p:nvSpPr>
          <p:cNvPr id="141" name="Google Shape;141;g113ad766b90_0_77"/>
          <p:cNvSpPr txBox="1"/>
          <p:nvPr/>
        </p:nvSpPr>
        <p:spPr>
          <a:xfrm>
            <a:off x="150750" y="183200"/>
            <a:ext cx="394200" cy="24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309E"/>
                </a:solidFill>
                <a:latin typeface="Oswald"/>
                <a:ea typeface="Oswald"/>
                <a:cs typeface="Oswald"/>
                <a:sym typeface="Oswald"/>
              </a:rPr>
              <a:t>01.</a:t>
            </a:r>
            <a:endParaRPr b="1" i="0" sz="900" u="none" cap="none" strike="noStrike">
              <a:solidFill>
                <a:srgbClr val="00309E"/>
              </a:solidFill>
              <a:latin typeface="Oswald"/>
              <a:ea typeface="Oswald"/>
              <a:cs typeface="Oswald"/>
              <a:sym typeface="Oswald"/>
            </a:endParaRPr>
          </a:p>
        </p:txBody>
      </p:sp>
      <p:sp>
        <p:nvSpPr>
          <p:cNvPr id="142" name="Google Shape;142;g113ad766b90_0_77"/>
          <p:cNvSpPr txBox="1"/>
          <p:nvPr/>
        </p:nvSpPr>
        <p:spPr>
          <a:xfrm>
            <a:off x="577350" y="1001150"/>
            <a:ext cx="5608500" cy="3642900"/>
          </a:xfrm>
          <a:prstGeom prst="rect">
            <a:avLst/>
          </a:prstGeom>
          <a:noFill/>
          <a:ln>
            <a:noFill/>
          </a:ln>
        </p:spPr>
        <p:txBody>
          <a:bodyPr anchorCtr="0" anchor="t" bIns="91425" lIns="91425" spcFirstLastPara="1" rIns="91425" wrap="square" tIns="91425">
            <a:spAutoFit/>
          </a:bodyPr>
          <a:lstStyle/>
          <a:p>
            <a:pPr indent="0" lvl="0" marL="457200" rtl="0" algn="l">
              <a:lnSpc>
                <a:spcPct val="130000"/>
              </a:lnSpc>
              <a:spcBef>
                <a:spcPts val="480"/>
              </a:spcBef>
              <a:spcAft>
                <a:spcPts val="0"/>
              </a:spcAft>
              <a:buNone/>
            </a:pPr>
            <a:r>
              <a:rPr b="1" lang="en" sz="900">
                <a:solidFill>
                  <a:srgbClr val="737572"/>
                </a:solidFill>
                <a:latin typeface="Montserrat"/>
                <a:ea typeface="Montserrat"/>
                <a:cs typeface="Montserrat"/>
                <a:sym typeface="Montserrat"/>
              </a:rPr>
              <a:t>Modernisation Fund</a:t>
            </a:r>
            <a:endParaRPr b="1" sz="900">
              <a:solidFill>
                <a:srgbClr val="737572"/>
              </a:solidFill>
              <a:latin typeface="Montserrat"/>
              <a:ea typeface="Montserrat"/>
              <a:cs typeface="Montserrat"/>
              <a:sym typeface="Montserrat"/>
            </a:endParaRPr>
          </a:p>
          <a:p>
            <a:pPr indent="0" lvl="0" marL="457200" rtl="0" algn="l">
              <a:lnSpc>
                <a:spcPct val="130000"/>
              </a:lnSpc>
              <a:spcBef>
                <a:spcPts val="480"/>
              </a:spcBef>
              <a:spcAft>
                <a:spcPts val="0"/>
              </a:spcAft>
              <a:buNone/>
            </a:pPr>
            <a:r>
              <a:rPr lang="en" sz="900">
                <a:solidFill>
                  <a:srgbClr val="737572"/>
                </a:solidFill>
                <a:latin typeface="Montserrat"/>
                <a:ea typeface="Montserrat"/>
                <a:cs typeface="Montserrat"/>
                <a:sym typeface="Montserrat"/>
              </a:rPr>
              <a:t>Support EC’s proposal to exclude funding for fossil fuels - crucial to uphold this in ongoing debate</a:t>
            </a:r>
            <a:endParaRPr sz="900">
              <a:solidFill>
                <a:srgbClr val="737572"/>
              </a:solidFill>
              <a:latin typeface="Montserrat"/>
              <a:ea typeface="Montserrat"/>
              <a:cs typeface="Montserrat"/>
              <a:sym typeface="Montserrat"/>
            </a:endParaRPr>
          </a:p>
          <a:p>
            <a:pPr indent="0" lvl="0" marL="457200" rtl="0" algn="l">
              <a:lnSpc>
                <a:spcPct val="130000"/>
              </a:lnSpc>
              <a:spcBef>
                <a:spcPts val="480"/>
              </a:spcBef>
              <a:spcAft>
                <a:spcPts val="0"/>
              </a:spcAft>
              <a:buNone/>
            </a:pPr>
            <a:r>
              <a:rPr lang="en" sz="900">
                <a:solidFill>
                  <a:srgbClr val="737572"/>
                </a:solidFill>
                <a:latin typeface="Montserrat"/>
                <a:ea typeface="Montserrat"/>
                <a:cs typeface="Montserrat"/>
                <a:sym typeface="Montserrat"/>
              </a:rPr>
              <a:t>Transparency and stakeholder involvement in the selection and the assessment of the eligible projects</a:t>
            </a:r>
            <a:endParaRPr sz="900">
              <a:solidFill>
                <a:srgbClr val="737572"/>
              </a:solidFill>
              <a:latin typeface="Montserrat"/>
              <a:ea typeface="Montserrat"/>
              <a:cs typeface="Montserrat"/>
              <a:sym typeface="Montserrat"/>
            </a:endParaRPr>
          </a:p>
          <a:p>
            <a:pPr indent="0" lvl="0" marL="457200" rtl="0" algn="l">
              <a:lnSpc>
                <a:spcPct val="130000"/>
              </a:lnSpc>
              <a:spcBef>
                <a:spcPts val="480"/>
              </a:spcBef>
              <a:spcAft>
                <a:spcPts val="0"/>
              </a:spcAft>
              <a:buNone/>
            </a:pPr>
            <a:r>
              <a:t/>
            </a:r>
            <a:endParaRPr sz="900">
              <a:solidFill>
                <a:srgbClr val="737572"/>
              </a:solidFill>
              <a:latin typeface="Montserrat"/>
              <a:ea typeface="Montserrat"/>
              <a:cs typeface="Montserrat"/>
              <a:sym typeface="Montserrat"/>
            </a:endParaRPr>
          </a:p>
          <a:p>
            <a:pPr indent="0" lvl="0" marL="457200" rtl="0" algn="l">
              <a:lnSpc>
                <a:spcPct val="130000"/>
              </a:lnSpc>
              <a:spcBef>
                <a:spcPts val="480"/>
              </a:spcBef>
              <a:spcAft>
                <a:spcPts val="0"/>
              </a:spcAft>
              <a:buNone/>
            </a:pPr>
            <a:r>
              <a:rPr b="1" lang="en" sz="900">
                <a:solidFill>
                  <a:srgbClr val="737572"/>
                </a:solidFill>
                <a:latin typeface="Montserrat"/>
                <a:ea typeface="Montserrat"/>
                <a:cs typeface="Montserrat"/>
                <a:sym typeface="Montserrat"/>
              </a:rPr>
              <a:t>Innovation Fund</a:t>
            </a:r>
            <a:endParaRPr b="1" sz="900">
              <a:solidFill>
                <a:srgbClr val="737572"/>
              </a:solidFill>
              <a:latin typeface="Montserrat"/>
              <a:ea typeface="Montserrat"/>
              <a:cs typeface="Montserrat"/>
              <a:sym typeface="Montserrat"/>
            </a:endParaRPr>
          </a:p>
          <a:p>
            <a:pPr indent="0" lvl="0" marL="457200" rtl="0" algn="l">
              <a:lnSpc>
                <a:spcPct val="130000"/>
              </a:lnSpc>
              <a:spcBef>
                <a:spcPts val="480"/>
              </a:spcBef>
              <a:spcAft>
                <a:spcPts val="0"/>
              </a:spcAft>
              <a:buNone/>
            </a:pPr>
            <a:r>
              <a:rPr lang="en" sz="900">
                <a:solidFill>
                  <a:srgbClr val="737572"/>
                </a:solidFill>
                <a:latin typeface="Montserrat"/>
                <a:ea typeface="Montserrat"/>
                <a:cs typeface="Montserrat"/>
                <a:sym typeface="Montserrat"/>
              </a:rPr>
              <a:t>Support increase of the Innovation Fund resources, especially through reduced free allowances from CBAM sectors </a:t>
            </a:r>
            <a:endParaRPr sz="900">
              <a:solidFill>
                <a:srgbClr val="737572"/>
              </a:solidFill>
              <a:latin typeface="Montserrat"/>
              <a:ea typeface="Montserrat"/>
              <a:cs typeface="Montserrat"/>
              <a:sym typeface="Montserrat"/>
            </a:endParaRPr>
          </a:p>
          <a:p>
            <a:pPr indent="0" lvl="0" marL="457200" rtl="0" algn="l">
              <a:lnSpc>
                <a:spcPct val="130000"/>
              </a:lnSpc>
              <a:spcBef>
                <a:spcPts val="480"/>
              </a:spcBef>
              <a:spcAft>
                <a:spcPts val="0"/>
              </a:spcAft>
              <a:buNone/>
            </a:pPr>
            <a:r>
              <a:rPr lang="en" sz="900">
                <a:solidFill>
                  <a:srgbClr val="737572"/>
                </a:solidFill>
                <a:latin typeface="Montserrat"/>
                <a:ea typeface="Montserrat"/>
                <a:cs typeface="Montserrat"/>
                <a:sym typeface="Montserrat"/>
              </a:rPr>
              <a:t>More clarity needed on the implementation of Carbon Contracts for Differences through the Innovation Fund – funding 100% of capital cost will require additional scrutiny and more stringent environmental criteria </a:t>
            </a:r>
            <a:endParaRPr sz="900">
              <a:solidFill>
                <a:srgbClr val="737572"/>
              </a:solidFill>
              <a:latin typeface="Montserrat"/>
              <a:ea typeface="Montserrat"/>
              <a:cs typeface="Montserrat"/>
              <a:sym typeface="Montserrat"/>
            </a:endParaRPr>
          </a:p>
          <a:p>
            <a:pPr indent="0" lvl="0" marL="457200" rtl="0" algn="l">
              <a:lnSpc>
                <a:spcPct val="130000"/>
              </a:lnSpc>
              <a:spcBef>
                <a:spcPts val="480"/>
              </a:spcBef>
              <a:spcAft>
                <a:spcPts val="0"/>
              </a:spcAft>
              <a:buNone/>
            </a:pPr>
            <a:br>
              <a:rPr lang="en" sz="900">
                <a:solidFill>
                  <a:srgbClr val="737572"/>
                </a:solidFill>
                <a:latin typeface="Montserrat"/>
                <a:ea typeface="Montserrat"/>
                <a:cs typeface="Montserrat"/>
                <a:sym typeface="Montserrat"/>
              </a:rPr>
            </a:br>
            <a:endParaRPr sz="900">
              <a:solidFill>
                <a:srgbClr val="737572"/>
              </a:solidFill>
              <a:latin typeface="Montserrat"/>
              <a:ea typeface="Montserrat"/>
              <a:cs typeface="Montserrat"/>
              <a:sym typeface="Montserrat"/>
            </a:endParaRPr>
          </a:p>
          <a:p>
            <a:pPr indent="0" lvl="0" marL="0" rtl="0" algn="l">
              <a:lnSpc>
                <a:spcPct val="90000"/>
              </a:lnSpc>
              <a:spcBef>
                <a:spcPts val="1000"/>
              </a:spcBef>
              <a:spcAft>
                <a:spcPts val="0"/>
              </a:spcAft>
              <a:buNone/>
            </a:pPr>
            <a:r>
              <a:t/>
            </a:r>
            <a:endParaRPr b="1" sz="900">
              <a:solidFill>
                <a:srgbClr val="737572"/>
              </a:solidFill>
              <a:latin typeface="Montserrat"/>
              <a:ea typeface="Montserrat"/>
              <a:cs typeface="Montserrat"/>
              <a:sym typeface="Montserrat"/>
            </a:endParaRPr>
          </a:p>
          <a:p>
            <a:pPr indent="0" lvl="0" marL="457200" rtl="0" algn="l">
              <a:lnSpc>
                <a:spcPct val="90000"/>
              </a:lnSpc>
              <a:spcBef>
                <a:spcPts val="1000"/>
              </a:spcBef>
              <a:spcAft>
                <a:spcPts val="0"/>
              </a:spcAft>
              <a:buNone/>
            </a:pPr>
            <a:r>
              <a:t/>
            </a:r>
            <a:endParaRPr sz="900">
              <a:solidFill>
                <a:srgbClr val="73757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